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35" r:id="rId2"/>
  </p:sldMasterIdLst>
  <p:notesMasterIdLst>
    <p:notesMasterId r:id="rId43"/>
  </p:notesMasterIdLst>
  <p:sldIdLst>
    <p:sldId id="2356" r:id="rId3"/>
    <p:sldId id="2408" r:id="rId4"/>
    <p:sldId id="2437" r:id="rId5"/>
    <p:sldId id="2438" r:id="rId6"/>
    <p:sldId id="2355" r:id="rId7"/>
    <p:sldId id="2429" r:id="rId8"/>
    <p:sldId id="2420" r:id="rId9"/>
    <p:sldId id="2421" r:id="rId10"/>
    <p:sldId id="2422" r:id="rId11"/>
    <p:sldId id="2423" r:id="rId12"/>
    <p:sldId id="2424" r:id="rId13"/>
    <p:sldId id="2415" r:id="rId14"/>
    <p:sldId id="2414" r:id="rId15"/>
    <p:sldId id="2425" r:id="rId16"/>
    <p:sldId id="2433" r:id="rId17"/>
    <p:sldId id="2434" r:id="rId18"/>
    <p:sldId id="2435" r:id="rId19"/>
    <p:sldId id="2436" r:id="rId20"/>
    <p:sldId id="2439" r:id="rId21"/>
    <p:sldId id="2441" r:id="rId22"/>
    <p:sldId id="2442" r:id="rId23"/>
    <p:sldId id="2440" r:id="rId24"/>
    <p:sldId id="256" r:id="rId25"/>
    <p:sldId id="2443" r:id="rId26"/>
    <p:sldId id="2453" r:id="rId27"/>
    <p:sldId id="2457" r:id="rId28"/>
    <p:sldId id="2458" r:id="rId29"/>
    <p:sldId id="2455" r:id="rId30"/>
    <p:sldId id="2456" r:id="rId31"/>
    <p:sldId id="2451" r:id="rId32"/>
    <p:sldId id="2459" r:id="rId33"/>
    <p:sldId id="2460" r:id="rId34"/>
    <p:sldId id="2461" r:id="rId35"/>
    <p:sldId id="2444" r:id="rId36"/>
    <p:sldId id="2445" r:id="rId37"/>
    <p:sldId id="2446" r:id="rId38"/>
    <p:sldId id="2447" r:id="rId39"/>
    <p:sldId id="2450" r:id="rId40"/>
    <p:sldId id="2448" r:id="rId41"/>
    <p:sldId id="244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CAB6EE"/>
    <a:srgbClr val="73FDD6"/>
    <a:srgbClr val="00AEAF"/>
    <a:srgbClr val="00FD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8" autoAdjust="0"/>
    <p:restoredTop sz="92593" autoAdjust="0"/>
  </p:normalViewPr>
  <p:slideViewPr>
    <p:cSldViewPr snapToGrid="0">
      <p:cViewPr>
        <p:scale>
          <a:sx n="112" d="100"/>
          <a:sy n="112" d="100"/>
        </p:scale>
        <p:origin x="144" y="144"/>
      </p:cViewPr>
      <p:guideLst/>
    </p:cSldViewPr>
  </p:slideViewPr>
  <p:outlineViewPr>
    <p:cViewPr>
      <p:scale>
        <a:sx n="33" d="100"/>
        <a:sy n="33" d="100"/>
      </p:scale>
      <p:origin x="0" y="-21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BA12D-4609-490C-8F60-AA84BA4E46BE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A096C-96ED-434B-BB48-68877A4C2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87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12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8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77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46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09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8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27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87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21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34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500c3d58_2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96500c3d5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4566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61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3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7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24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</a:t>
            </a:r>
            <a:r>
              <a:rPr lang="en-US" dirty="0"/>
              <a:t> Accounting for differential risk for specific populations is important both for making projections about the scale of the epidemic, and for prioritizing at-risk populations for protection.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en-US" dirty="0"/>
              <a:t>of our model over existing models estimating hospital resource demand is that it accounts for combinations of risk factors (age, unhealthy behaviors, existing comorbidities, and combinations of comorbidities), including area-level differences in prevalence of these risk factors, in determining COVID intensity. </a:t>
            </a:r>
          </a:p>
          <a:p>
            <a:pPr marL="171450" indent="-171450"/>
            <a:r>
              <a:rPr lang="en-US" b="1" dirty="0"/>
              <a:t>Borrow correlation structure between these parameters to get this</a:t>
            </a:r>
          </a:p>
          <a:p>
            <a:pPr marL="171450" indent="-171450"/>
            <a:r>
              <a:rPr lang="en-US" b="1" dirty="0"/>
              <a:t>Bring in local LA data on risk factors to make these estimates</a:t>
            </a:r>
          </a:p>
          <a:p>
            <a:pPr marL="171450" indent="-171450"/>
            <a:r>
              <a:rPr lang="en-US" dirty="0"/>
              <a:t>Benefit: Accounting for differential risk for specific populations is important both for making projections about the scale of the epidemic, and for prioritizing at-risk populations for protection.</a:t>
            </a:r>
          </a:p>
          <a:p>
            <a:pPr marL="171450" indent="-171450"/>
            <a:r>
              <a:rPr lang="en-US" dirty="0"/>
              <a:t>Also lets us do analyses that control for specific risk factors – controlling for higher rates of disparities in these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6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06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 (Initial shutdown): March 19 - May 7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non-essential businesses closed, schools closed.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 outbreak begins in Los Angeles with clear exponential spread; full County-wide policy and effort to dramatically limit healthcare overload and deaths by limiting spread. Successful in decreasing hospitalizations, critical illnesses, and deaths (with a delay).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II: May 8 - June 11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Low-risk businesses, public spaces for exercise allowed to open (May 8); followed by retail stores for curbside pickup (May 13); houses of worship, political protests, offices that cannot support remote work (May 26); salons and restaurants for on-site dining (May 29)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Hospitalizations, critical illnesses, and deaths start increasing following the increasing reopening (and subsequent increase in contact rate – see mobility data) in Stage 2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III: June 12 - current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further reopening: First steps open medium-risk (REF) businesses including gyms, museums, hotels (June 12), followed by high-risk (REF) establishments including salons, bars, restaurants (June 19).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Hospitalizations and severe illnesses start increasing; modifications follow to close highest risk establishments including Bars and wineries closed (June 28); followed by indoor dining at restaurants (July 1); and gyms, indoor malls, houses of worship, non-critical offices, and salons (July 13).  Illnesses continue to spread as R(t) continues to rise, or stabilize (as seen in the mobility data); hospitalizations and critical illnesses continue to rise. Notably, an increase in deaths has not begun to follow, even after 6 weeks of sustained increase in hospitalizations.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discuss R(t) specifically: and how this embodies mobility data.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Start by describing all 3 at a high level (introducing what they are). Then describe in context of key dates. Then describe what the total prevalence rate means – may want Dave’s suggestions on this</a:t>
            </a:r>
          </a:p>
          <a:p>
            <a:pPr lvl="1"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A096C-96ED-434B-BB48-68877A4C29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1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F060-994F-AF4D-A070-0EEEDA5E3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B2889-58D5-4E4A-9EC7-EE8FB4179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6C72D-4691-6C4B-BD62-4C2A31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02CB-0AEA-064A-BABD-BA26185DA371}" type="datetime1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5080-1620-8D47-B915-CCA24ED2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28A4D-2D99-1C47-AB74-BC30DD04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4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8D30-3AF6-DB46-992F-E6136327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BD8BD-3594-6B41-9AC3-58ADB6C18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40EC-5BA3-FF4C-99B5-7F634769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F0DF-E62B-724F-B51C-936207BBEF7B}" type="datetime1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10EB9-CD5E-0C4C-A5E4-B53A9656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5E2C-33B3-A745-8590-1CEC4801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6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0C287-9974-4D4A-B7CB-0E99FB426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AA831-DBC9-A64F-81F6-88D4FDF88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F5198-7E57-2944-ACC8-B8D3482E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C4B08-B6F5-7241-AA2C-781A94ADF284}" type="datetime1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61E4F-BC41-9F4C-9E76-8435A178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FA686-FD19-7944-827D-C93D9017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5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F060-994F-AF4D-A070-0EEEDA5E3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B2889-58D5-4E4A-9EC7-EE8FB4179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6C72D-4691-6C4B-BD62-4C2A3144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D679-F571-2846-854D-9551D19C8CCA}" type="datetime1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5080-1620-8D47-B915-CCA24ED2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28A4D-2D99-1C47-AB74-BC30DD04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4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7014E-3510-5245-A7FD-8AB29789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0E2A-2030-6142-AD3D-EDC5C47C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5FF39-B21A-6047-B8B1-35C50566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8090-630E-3443-9DC8-82452858CAA4}" type="datetime1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4812-6423-4849-AB50-DB0112D1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75BD1-5C8F-6645-AC5F-627DC2C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79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DF9C-A5F6-DB48-BB7C-FFE0E2A7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32357-1158-7E48-9D44-801CA980D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33B3-6224-7F42-84C9-26A3F436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662" y="6463415"/>
            <a:ext cx="3447738" cy="365125"/>
          </a:xfrm>
        </p:spPr>
        <p:txBody>
          <a:bodyPr/>
          <a:lstStyle/>
          <a:p>
            <a:fld id="{408B87E2-035F-9E43-8504-927F4219DC81}" type="datetime1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A7A7-E9A2-CB45-8BE4-E1E0BF55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1DC8-D0D7-E347-AA6D-FEDD824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30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97DC-989F-954B-9745-AD9AEFDA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7FDA-BDCD-424B-B7CD-8693058F5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3D2F0-DAE0-1E4A-AA5F-7B7886887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A9AD2-012F-3B45-8DAB-93576787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B8E1-4318-5945-8782-85D0E3C63AF6}" type="datetime1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82F78-F210-024C-9D74-FD797441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BFF1C-42EA-354E-97F3-01C1A0E0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90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8573-12EE-2546-8998-94E83B40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EE09C-4CCA-F645-908E-3FB918AE5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0CCEC-6A31-D044-8E95-B1789DE4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37A9A-2E3B-D642-8DD7-4EB161F71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D1C38-79F1-0F43-9B82-E607EF3B7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28F734-F663-0841-B1CE-9EBE5445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DD62-E577-9B4C-96C2-FA3BBF84F749}" type="datetime1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9F855-701C-B649-BAB2-DC622805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500D0-D901-E24A-BD95-0BB90C64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0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FF25-5168-904A-91DD-A6FED7F4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C02D0-F112-5B4B-AF33-6BE548D4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C5315-8A6C-C349-8480-4DE9DEB6BB5F}" type="datetime1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DFDC-7856-ED41-A971-08E21F48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B3C59-3EEC-B548-85A1-8C713D71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9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5DCFE-B559-E044-9401-E908B6D0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C6882-81D8-BA43-A12A-12E00210FE44}" type="datetime1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DD79A-B835-4E48-B583-F1CC0E5C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A9E44-5F02-C24A-B685-AEB09A8D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68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220C-B58F-E848-93EE-8077D66D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C07C-7D2C-8B40-9566-6C083D13C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15D62-EEE2-CD4A-8970-D321B32AD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AED1-79A4-DB45-81A7-0AC8E456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3C0A-ED4C-AE41-811D-96D7FE795B21}" type="datetime1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51798-5BAF-6547-9004-5AD80B2E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A6A90-CD81-4440-9EED-6E5DF02B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1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7014E-3510-5245-A7FD-8AB29789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990014"/>
                </a:solidFill>
              </a:rPr>
              <a:t>Why Our Model is Unique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0E2A-2030-6142-AD3D-EDC5C47C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5FF39-B21A-6047-B8B1-35C50566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4567-4EF2-2C40-B272-301124C57413}" type="datetime1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4812-6423-4849-AB50-DB0112D1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75BD1-5C8F-6645-AC5F-627DC2C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01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C9D0-BC15-F64D-BA44-81391A3B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C046E-CA02-5445-A838-4FFCD8559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FE637-6A72-6043-ABA2-F2AE0F59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BA056-F31B-E34B-A9BD-DED3D697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AB957-FF2C-C444-8198-4D05EABDD015}" type="datetime1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B7132-FBA1-C243-BDAF-4D2C9121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E3C4-A11B-D149-9DA3-130E0D62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49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8D30-3AF6-DB46-992F-E6136327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BD8BD-3594-6B41-9AC3-58ADB6C18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40EC-5BA3-FF4C-99B5-7F634769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81DA-F5CD-7E43-BB31-14CE86F69237}" type="datetime1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10EB9-CD5E-0C4C-A5E4-B53A9656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5E2C-33B3-A745-8590-1CEC4801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93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0C287-9974-4D4A-B7CB-0E99FB426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AA831-DBC9-A64F-81F6-88D4FDF88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F5198-7E57-2944-ACC8-B8D3482E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E17F5-1FEC-DD43-AB09-57426C061C5A}" type="datetime1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61E4F-BC41-9F4C-9E76-8435A178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FA686-FD19-7944-827D-C93D9017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DF9C-A5F6-DB48-BB7C-FFE0E2A7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32357-1158-7E48-9D44-801CA980D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33B3-6224-7F42-84C9-26A3F436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F372-0FEE-1E48-97F5-D99D5EB0A651}" type="datetime1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A7A7-E9A2-CB45-8BE4-E1E0BF55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1DC8-D0D7-E347-AA6D-FEDD824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9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97DC-989F-954B-9745-AD9AEFDA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7FDA-BDCD-424B-B7CD-8693058F5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3D2F0-DAE0-1E4A-AA5F-7B7886887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A9AD2-012F-3B45-8DAB-93576787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0F29-6BCA-0A40-912F-AF732810BC37}" type="datetime1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82F78-F210-024C-9D74-FD797441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BFF1C-42EA-354E-97F3-01C1A0E0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8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8573-12EE-2546-8998-94E83B40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EE09C-4CCA-F645-908E-3FB918AE5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0CCEC-6A31-D044-8E95-B1789DE4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37A9A-2E3B-D642-8DD7-4EB161F71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D1C38-79F1-0F43-9B82-E607EF3B7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28F734-F663-0841-B1CE-9EBE5445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EB0E-47F9-D442-B550-52903A87367D}" type="datetime1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9F855-701C-B649-BAB2-DC622805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500D0-D901-E24A-BD95-0BB90C64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FF25-5168-904A-91DD-A6FED7F4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C02D0-F112-5B4B-AF33-6BE548D4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1FB8-8391-9545-9FAB-BD37D4DF4980}" type="datetime1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DFDC-7856-ED41-A971-08E21F48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B3C59-3EEC-B548-85A1-8C713D71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0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5DCFE-B559-E044-9401-E908B6D0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D7B9-BAE4-A84D-90E1-001B26671992}" type="datetime1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DD79A-B835-4E48-B583-F1CC0E5C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A9E44-5F02-C24A-B685-AEB09A8D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6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220C-B58F-E848-93EE-8077D66D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C07C-7D2C-8B40-9566-6C083D13C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15D62-EEE2-CD4A-8970-D321B32AD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AED1-79A4-DB45-81A7-0AC8E456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3DD-54E7-1644-8544-2D08EA21BC10}" type="datetime1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51798-5BAF-6547-9004-5AD80B2E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A6A90-CD81-4440-9EED-6E5DF02B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2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C9D0-BC15-F64D-BA44-81391A3B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C046E-CA02-5445-A838-4FFCD8559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FE637-6A72-6043-ABA2-F2AE0F59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BA056-F31B-E34B-A9BD-DED3D697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3835-3811-0349-9366-8C33A62ECCB6}" type="datetime1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B7132-FBA1-C243-BDAF-4D2C9121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E3C4-A11B-D149-9DA3-130E0D62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AD1FB-BED9-FF47-874E-E4221617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79EC5-1FFF-8B4D-9555-3F5B2920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3A4A3-A76C-3E4C-94A4-D2DCE367B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9613FC19-67DD-314A-8C42-A67DC8EDEC8D}" type="datetime1">
              <a:rPr lang="en-US" smtClean="0"/>
              <a:t>11/11/20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D283-7277-234D-9EEF-0E492B347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CFD4-6715-6C4A-9C37-BBC73B03F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46B8A304-6B2A-0C42-BAA9-D66435E261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AD1FB-BED9-FF47-874E-E4221617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79EC5-1FFF-8B4D-9555-3F5B2920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3A4A3-A76C-3E4C-94A4-D2DCE367B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A980A2FD-E0AD-4E47-A112-C4DB7ECDCE1B}" type="datetime1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D283-7277-234D-9EEF-0E492B347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CFD4-6715-6C4A-9C37-BBC73B03F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46B8A304-6B2A-0C42-BAA9-D66435E261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3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emf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3525E-B2C8-0847-AB37-BD973D800F2C}"/>
              </a:ext>
            </a:extLst>
          </p:cNvPr>
          <p:cNvSpPr/>
          <p:nvPr/>
        </p:nvSpPr>
        <p:spPr>
          <a:xfrm>
            <a:off x="4544159" y="2467105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EI</a:t>
            </a:r>
            <a:endParaRPr lang="en-US" baseline="-25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C5799C-6477-F140-8F89-D4FC29E85A46}"/>
              </a:ext>
            </a:extLst>
          </p:cNvPr>
          <p:cNvSpPr/>
          <p:nvPr/>
        </p:nvSpPr>
        <p:spPr>
          <a:xfrm>
            <a:off x="4983616" y="1331088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EI</a:t>
            </a:r>
            <a:endParaRPr lang="en-US" baseline="-25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EEF052-1C67-C347-B14C-0567187F3A6E}"/>
              </a:ext>
            </a:extLst>
          </p:cNvPr>
          <p:cNvSpPr/>
          <p:nvPr/>
        </p:nvSpPr>
        <p:spPr>
          <a:xfrm>
            <a:off x="7574801" y="73879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IR</a:t>
            </a:r>
            <a:endParaRPr lang="en-US" baseline="-25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346495-C705-1541-B95C-09648F30F7D1}"/>
              </a:ext>
            </a:extLst>
          </p:cNvPr>
          <p:cNvSpPr/>
          <p:nvPr/>
        </p:nvSpPr>
        <p:spPr>
          <a:xfrm>
            <a:off x="7591815" y="236411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IR</a:t>
            </a:r>
            <a:endParaRPr lang="en-US" baseline="-25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F9996B1-1771-F844-B3FA-DF6645A363DA}"/>
              </a:ext>
            </a:extLst>
          </p:cNvPr>
          <p:cNvSpPr/>
          <p:nvPr/>
        </p:nvSpPr>
        <p:spPr>
          <a:xfrm>
            <a:off x="6369918" y="2957879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IH</a:t>
            </a:r>
            <a:endParaRPr lang="en-US" baseline="-25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536FAC-5BD2-0B40-85EE-9512BD312F7F}"/>
              </a:ext>
            </a:extLst>
          </p:cNvPr>
          <p:cNvSpPr/>
          <p:nvPr/>
        </p:nvSpPr>
        <p:spPr>
          <a:xfrm>
            <a:off x="7487500" y="4110142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HQ</a:t>
            </a:r>
            <a:endParaRPr lang="en-US" baseline="-25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B2005F-43CB-C242-82EC-7349D39A2B65}"/>
              </a:ext>
            </a:extLst>
          </p:cNvPr>
          <p:cNvSpPr/>
          <p:nvPr/>
        </p:nvSpPr>
        <p:spPr>
          <a:xfrm>
            <a:off x="8925351" y="5057367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QD</a:t>
            </a:r>
            <a:endParaRPr lang="en-US" baseline="-25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A42DA8-A450-FB4E-991F-7605DB17AA9F}"/>
              </a:ext>
            </a:extLst>
          </p:cNvPr>
          <p:cNvSpPr/>
          <p:nvPr/>
        </p:nvSpPr>
        <p:spPr>
          <a:xfrm>
            <a:off x="7233823" y="544433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QV</a:t>
            </a:r>
            <a:endParaRPr lang="en-US" baseline="-25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C86756-EC65-4D4D-BB42-3FB93BE4CEF3}"/>
              </a:ext>
            </a:extLst>
          </p:cNvPr>
          <p:cNvSpPr/>
          <p:nvPr/>
        </p:nvSpPr>
        <p:spPr>
          <a:xfrm>
            <a:off x="8215707" y="3555953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STIXGeneral-Italic" pitchFamily="2" charset="2"/>
              </a:rPr>
              <a:t>d</a:t>
            </a:r>
            <a:r>
              <a:rPr lang="en-US" baseline="-25000" dirty="0" err="1">
                <a:solidFill>
                  <a:srgbClr val="333333"/>
                </a:solidFill>
                <a:latin typeface="STIXGeneral-Italic" pitchFamily="2" charset="2"/>
              </a:rPr>
              <a:t>HR</a:t>
            </a:r>
            <a:endParaRPr lang="en-US" baseline="-25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89EB7C2-D0F1-6048-ACD1-287F54D7F0E6}"/>
              </a:ext>
            </a:extLst>
          </p:cNvPr>
          <p:cNvSpPr/>
          <p:nvPr/>
        </p:nvSpPr>
        <p:spPr>
          <a:xfrm>
            <a:off x="9992235" y="229645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latin typeface="Century Gothic" panose="020B0502020202020204" pitchFamily="34" charset="0"/>
              </a:rPr>
              <a:t>Transition times</a:t>
            </a:r>
          </a:p>
          <a:p>
            <a:pPr fontAlgn="t"/>
            <a:r>
              <a:rPr lang="en-US" b="1" dirty="0">
                <a:latin typeface="Century Gothic" panose="020B0502020202020204" pitchFamily="34" charset="0"/>
              </a:rPr>
              <a:t>Fixed parameters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007BC0-08C7-7D47-BC62-B4FE43D5F267}"/>
              </a:ext>
            </a:extLst>
          </p:cNvPr>
          <p:cNvCxnSpPr>
            <a:stCxn id="60" idx="1"/>
          </p:cNvCxnSpPr>
          <p:nvPr/>
        </p:nvCxnSpPr>
        <p:spPr>
          <a:xfrm flipH="1">
            <a:off x="8253132" y="691310"/>
            <a:ext cx="1739103" cy="7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C21DB4-A5CD-5B40-B67A-C4C98D4338E6}"/>
              </a:ext>
            </a:extLst>
          </p:cNvPr>
          <p:cNvCxnSpPr>
            <a:cxnSpLocks/>
          </p:cNvCxnSpPr>
          <p:nvPr/>
        </p:nvCxnSpPr>
        <p:spPr>
          <a:xfrm flipH="1">
            <a:off x="8616378" y="1208225"/>
            <a:ext cx="1338246" cy="239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B87992-1E7B-F84A-85CB-C764AAFDB464}"/>
              </a:ext>
            </a:extLst>
          </p:cNvPr>
          <p:cNvCxnSpPr>
            <a:cxnSpLocks/>
          </p:cNvCxnSpPr>
          <p:nvPr/>
        </p:nvCxnSpPr>
        <p:spPr>
          <a:xfrm flipH="1">
            <a:off x="9644658" y="1280739"/>
            <a:ext cx="1554411" cy="377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33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18744-DFE9-3943-8C32-BCE3ACACC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75" y="967920"/>
            <a:ext cx="5524954" cy="5524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56C37-BD14-6240-AEE0-297FDDF1D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" y="279985"/>
            <a:ext cx="6212889" cy="62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CAADB-2084-AF46-AA00-0A443268F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88" y="293781"/>
            <a:ext cx="4926135" cy="4926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0A3EF-F277-564D-BC49-45023E6E0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5" y="293781"/>
            <a:ext cx="4926135" cy="49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3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AFCBF7-58D7-B945-ADD9-73D9E4C5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57" y="352250"/>
            <a:ext cx="7525658" cy="6153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702026" y="6554647"/>
            <a:ext cx="788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345788" y="822960"/>
            <a:ext cx="0" cy="562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01826" y="6543761"/>
            <a:ext cx="788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026732" y="6554647"/>
            <a:ext cx="788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269481" y="639536"/>
            <a:ext cx="1040128" cy="51435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326633" y="5499139"/>
            <a:ext cx="10896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728818" y="822960"/>
            <a:ext cx="0" cy="562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85568" y="822960"/>
            <a:ext cx="0" cy="562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282683" y="6379447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19-Mar-20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007430" y="6382098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8-May-20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389101" y="6382098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12-Jun-20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EAAE27-314C-7640-A29B-D1896D5FA992}"/>
              </a:ext>
            </a:extLst>
          </p:cNvPr>
          <p:cNvCxnSpPr>
            <a:cxnSpLocks/>
          </p:cNvCxnSpPr>
          <p:nvPr/>
        </p:nvCxnSpPr>
        <p:spPr>
          <a:xfrm flipV="1">
            <a:off x="7283989" y="822960"/>
            <a:ext cx="0" cy="539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A1B62E1-9DC7-5745-8224-9460CA780315}"/>
              </a:ext>
            </a:extLst>
          </p:cNvPr>
          <p:cNvSpPr txBox="1"/>
          <p:nvPr/>
        </p:nvSpPr>
        <p:spPr>
          <a:xfrm>
            <a:off x="7026732" y="6294944"/>
            <a:ext cx="788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28-Jun-20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B97D5807-251D-974C-8767-A53C360CB38F}"/>
              </a:ext>
            </a:extLst>
          </p:cNvPr>
          <p:cNvSpPr/>
          <p:nvPr/>
        </p:nvSpPr>
        <p:spPr>
          <a:xfrm>
            <a:off x="2514602" y="409482"/>
            <a:ext cx="6085112" cy="5373554"/>
          </a:xfrm>
          <a:prstGeom prst="fram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3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AFCBF7-58D7-B945-ADD9-73D9E4C57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2971" y="0"/>
            <a:ext cx="7957457" cy="6781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680513" y="243328"/>
            <a:ext cx="5964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996948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383305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02DDF4-D3D7-7843-B333-FC4035159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r="50434" b="94741"/>
          <a:stretch/>
        </p:blipFill>
        <p:spPr>
          <a:xfrm>
            <a:off x="8664012" y="1950666"/>
            <a:ext cx="1170270" cy="4816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901F16-7E3A-C747-9C36-520F93FB4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3" t="1666" r="34418" b="94741"/>
          <a:stretch/>
        </p:blipFill>
        <p:spPr>
          <a:xfrm>
            <a:off x="8630503" y="2378533"/>
            <a:ext cx="1340778" cy="3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5387BB0-72CF-D04D-9D10-F301D9B0C8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3624" y="8965"/>
            <a:ext cx="8256494" cy="6781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680513" y="243328"/>
            <a:ext cx="5964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987981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998867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37433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37698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37698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998867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37698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B044F-E32F-AA48-8933-3E597540ECC5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89F3E5-65CD-7943-AB06-5C6A8FB226C2}"/>
              </a:ext>
            </a:extLst>
          </p:cNvPr>
          <p:cNvGrpSpPr/>
          <p:nvPr/>
        </p:nvGrpSpPr>
        <p:grpSpPr>
          <a:xfrm>
            <a:off x="8630503" y="1950666"/>
            <a:ext cx="1444894" cy="963614"/>
            <a:chOff x="8630503" y="1950666"/>
            <a:chExt cx="1444894" cy="9636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AD55550-A950-7E42-B22F-DFF2DCBCE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D12D4E4-46A5-034B-ACF0-700AE9144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8A7F5BC-531F-8C4B-8814-848767578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23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8B34469-1064-9B49-8779-C97543D6E5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2565" y="11204"/>
            <a:ext cx="7282861" cy="67817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8" y="261258"/>
            <a:ext cx="67725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898340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2846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8821301" y="22932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91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8B34469-1064-9B49-8779-C97543D6E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52" y="1769738"/>
            <a:ext cx="7028339" cy="334014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8" y="261258"/>
            <a:ext cx="9349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898340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2846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90922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2873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8821301" y="22932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31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CAB1F7-230C-BA4D-B4FC-2A5A58E0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38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AFCBF7-58D7-B945-ADD9-73D9E4C57A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25" t="39383" b="44170"/>
          <a:stretch/>
        </p:blipFill>
        <p:spPr>
          <a:xfrm>
            <a:off x="8646217" y="3658643"/>
            <a:ext cx="1342860" cy="11136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680513" y="243328"/>
            <a:ext cx="596437" cy="599131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996948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507944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383305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1007834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385956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02DDF4-D3D7-7843-B333-FC4035159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r="50434" b="94741"/>
          <a:stretch/>
        </p:blipFill>
        <p:spPr>
          <a:xfrm>
            <a:off x="8664012" y="1950666"/>
            <a:ext cx="1170270" cy="4816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901F16-7E3A-C747-9C36-520F93FB4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3" t="1666" r="34418" b="94741"/>
          <a:stretch/>
        </p:blipFill>
        <p:spPr>
          <a:xfrm>
            <a:off x="8630503" y="2378533"/>
            <a:ext cx="1340778" cy="329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983E0C-AAC8-7744-BB5C-5406E42F68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48"/>
          <a:stretch/>
        </p:blipFill>
        <p:spPr>
          <a:xfrm>
            <a:off x="2002971" y="38607"/>
            <a:ext cx="6661041" cy="668281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B05F83-0C41-D247-82A8-C43BB21089B8}"/>
              </a:ext>
            </a:extLst>
          </p:cNvPr>
          <p:cNvCxnSpPr>
            <a:cxnSpLocks/>
          </p:cNvCxnSpPr>
          <p:nvPr/>
        </p:nvCxnSpPr>
        <p:spPr>
          <a:xfrm>
            <a:off x="2571447" y="5819424"/>
            <a:ext cx="5941182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B6751C-9955-6D47-BA37-371FA9FD7BAA}"/>
              </a:ext>
            </a:extLst>
          </p:cNvPr>
          <p:cNvCxnSpPr>
            <a:cxnSpLocks/>
          </p:cNvCxnSpPr>
          <p:nvPr/>
        </p:nvCxnSpPr>
        <p:spPr>
          <a:xfrm>
            <a:off x="2571447" y="5307796"/>
            <a:ext cx="5941182" cy="0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6B5B8E-655D-194D-BECF-A3C7C8AA9687}"/>
              </a:ext>
            </a:extLst>
          </p:cNvPr>
          <p:cNvCxnSpPr>
            <a:cxnSpLocks/>
          </p:cNvCxnSpPr>
          <p:nvPr/>
        </p:nvCxnSpPr>
        <p:spPr>
          <a:xfrm flipV="1">
            <a:off x="9086155" y="2924595"/>
            <a:ext cx="318580" cy="7985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38AFA5-EEB4-7740-8454-A181691484A3}"/>
              </a:ext>
            </a:extLst>
          </p:cNvPr>
          <p:cNvSpPr txBox="1"/>
          <p:nvPr/>
        </p:nvSpPr>
        <p:spPr>
          <a:xfrm>
            <a:off x="8635331" y="2641213"/>
            <a:ext cx="824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DD51C2-8D27-3645-B6AA-1B14C2598C95}"/>
              </a:ext>
            </a:extLst>
          </p:cNvPr>
          <p:cNvSpPr txBox="1"/>
          <p:nvPr/>
        </p:nvSpPr>
        <p:spPr>
          <a:xfrm>
            <a:off x="9390577" y="2801775"/>
            <a:ext cx="824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Hospital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003E06-07ED-A647-9DC4-CEA0DD9A1E8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9134871" y="3080477"/>
            <a:ext cx="277478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7C7926-5B6A-E549-A1D5-ADC513870C09}"/>
              </a:ext>
            </a:extLst>
          </p:cNvPr>
          <p:cNvSpPr txBox="1"/>
          <p:nvPr/>
        </p:nvSpPr>
        <p:spPr>
          <a:xfrm>
            <a:off x="9412349" y="2965061"/>
            <a:ext cx="824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ICU</a:t>
            </a:r>
          </a:p>
        </p:txBody>
      </p:sp>
    </p:spTree>
    <p:extLst>
      <p:ext uri="{BB962C8B-B14F-4D97-AF65-F5344CB8AC3E}">
        <p14:creationId xmlns:p14="http://schemas.microsoft.com/office/powerpoint/2010/main" val="27376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3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1: R0 DO NOTHING + SHIELD SPECIFIC POPULATIONS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0: R0 DO NOTHING</a:t>
            </a:r>
          </a:p>
          <a:p>
            <a:r>
              <a:rPr lang="en-US" dirty="0"/>
              <a:t>(</a:t>
            </a:r>
            <a:r>
              <a:rPr lang="en-US"/>
              <a:t>Trump Scenario)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B0666E-02DF-9849-B9C7-76C6BC91C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0" y="617129"/>
            <a:ext cx="5143684" cy="43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FBDB684-D1E4-F340-BF8F-B90E00FC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49855"/>
            <a:ext cx="5101617" cy="43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09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6BDAF-09F5-B24C-83B5-80CBE982D58D}"/>
              </a:ext>
            </a:extLst>
          </p:cNvPr>
          <p:cNvSpPr/>
          <p:nvPr/>
        </p:nvSpPr>
        <p:spPr>
          <a:xfrm>
            <a:off x="3171520" y="95117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Proportion of illnesses that are detected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380FA7-07D8-D746-B98D-D68E9AFDAA3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163202" y="1018447"/>
            <a:ext cx="498144" cy="90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0852170-3B1A-184D-B094-F37452EE670F}"/>
              </a:ext>
            </a:extLst>
          </p:cNvPr>
          <p:cNvSpPr/>
          <p:nvPr/>
        </p:nvSpPr>
        <p:spPr>
          <a:xfrm>
            <a:off x="688945" y="167213"/>
            <a:ext cx="19833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Time-dependent Factor reduction in R0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B81772-F987-6E4B-91AD-37C0F65DBF89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680627" y="1367542"/>
            <a:ext cx="681249" cy="55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8140E5-06B6-894F-8653-48B769AA526A}"/>
              </a:ext>
            </a:extLst>
          </p:cNvPr>
          <p:cNvSpPr/>
          <p:nvPr/>
        </p:nvSpPr>
        <p:spPr>
          <a:xfrm>
            <a:off x="3818490" y="3059668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Illness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6B1850-3893-EC42-A616-5B6427B266A6}"/>
              </a:ext>
            </a:extLst>
          </p:cNvPr>
          <p:cNvSpPr/>
          <p:nvPr/>
        </p:nvSpPr>
        <p:spPr>
          <a:xfrm>
            <a:off x="5861037" y="4836911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A5E486-3B0A-5548-BEC9-9306660F9BFD}"/>
              </a:ext>
            </a:extLst>
          </p:cNvPr>
          <p:cNvSpPr/>
          <p:nvPr/>
        </p:nvSpPr>
        <p:spPr>
          <a:xfrm>
            <a:off x="7517313" y="6329744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Death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08E742-D8B3-C446-AA3E-28E0AE13A8F1}"/>
              </a:ext>
            </a:extLst>
          </p:cNvPr>
          <p:cNvCxnSpPr>
            <a:cxnSpLocks/>
          </p:cNvCxnSpPr>
          <p:nvPr/>
        </p:nvCxnSpPr>
        <p:spPr>
          <a:xfrm flipV="1">
            <a:off x="2204620" y="2188276"/>
            <a:ext cx="512810" cy="82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8E75686-2FD1-3546-935C-7D08D0B1B934}"/>
              </a:ext>
            </a:extLst>
          </p:cNvPr>
          <p:cNvSpPr/>
          <p:nvPr/>
        </p:nvSpPr>
        <p:spPr>
          <a:xfrm>
            <a:off x="1158513" y="3021409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Infectivity rate</a:t>
            </a:r>
          </a:p>
          <a:p>
            <a:pPr fontAlgn="t"/>
            <a:r>
              <a:rPr lang="el-GR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R0</a:t>
            </a:r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A7A8EB-825D-DD49-B5ED-22EB6FA57E6E}"/>
              </a:ext>
            </a:extLst>
          </p:cNvPr>
          <p:cNvSpPr/>
          <p:nvPr/>
        </p:nvSpPr>
        <p:spPr>
          <a:xfrm>
            <a:off x="9992235" y="229645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3646172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2" y="5561814"/>
            <a:ext cx="5150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3: STAGE 3 SELF-ADAPTIVE Rt + SHIELD SPECIFIC POPULATIONS (this is what I would call Sweden Scenario)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5169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2: STAGE 3 SELF-ADAPTIVE Rt (go almost immediately into Stage 3)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FB685C-DF38-D04C-BF3E-37D2F41F7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5" y="649855"/>
            <a:ext cx="4909303" cy="40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8E9B208-9E6B-EF4C-B6B0-C75FFF9E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22" y="733937"/>
            <a:ext cx="4957004" cy="41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425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6AF8C2-D55A-4B4B-BDCA-44A6FB109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86" y="471339"/>
            <a:ext cx="5759214" cy="4892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3" y="5561814"/>
            <a:ext cx="485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5: CONTINUE TOTAL LOCKDOWN 1 MONTH LONGER + SHIELD SPECIFIC POPULATIONS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79874-5360-0C46-8EFF-C1D8A9A0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8" y="536549"/>
            <a:ext cx="5495231" cy="4663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4854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4: CONTINUE TOTAL LOCKDOWN 1 MONTH LONGER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8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FFEB6-854C-F24A-A2A3-3D4E2EA9790B}"/>
              </a:ext>
            </a:extLst>
          </p:cNvPr>
          <p:cNvSpPr txBox="1"/>
          <p:nvPr/>
        </p:nvSpPr>
        <p:spPr>
          <a:xfrm>
            <a:off x="7041823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7: OBSERVED TREND Rt + SHIELD SPECIFIC POPULATIONS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DB2FF-B80C-004B-BE2E-A6650F1E4BEB}"/>
              </a:ext>
            </a:extLst>
          </p:cNvPr>
          <p:cNvSpPr txBox="1"/>
          <p:nvPr/>
        </p:nvSpPr>
        <p:spPr>
          <a:xfrm>
            <a:off x="693574" y="5561814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 SCENARIO 6: OBSERVED TREND Rt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B535F-F113-8A41-B7C7-34ABF94C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10" y="430924"/>
            <a:ext cx="5574916" cy="469466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155B01-44A3-5D46-A414-56F646264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54" y="573033"/>
            <a:ext cx="5333951" cy="44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78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310702-6893-A745-9428-79E9667FFFB7}"/>
              </a:ext>
            </a:extLst>
          </p:cNvPr>
          <p:cNvGrpSpPr/>
          <p:nvPr/>
        </p:nvGrpSpPr>
        <p:grpSpPr>
          <a:xfrm>
            <a:off x="3551820" y="936267"/>
            <a:ext cx="4231975" cy="3532171"/>
            <a:chOff x="36760" y="1248355"/>
            <a:chExt cx="5642633" cy="4709561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6C6147E-12EA-674A-AFE2-EDAC0D1C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" y="1248355"/>
              <a:ext cx="4735605" cy="4709561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CDEEAC-5B02-1341-8D11-E6D710D18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48" r="-1"/>
            <a:stretch/>
          </p:blipFill>
          <p:spPr>
            <a:xfrm>
              <a:off x="3522428" y="1248355"/>
              <a:ext cx="2156965" cy="47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378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966BC1C-C069-6443-ACED-86ABD0EEE146}"/>
              </a:ext>
            </a:extLst>
          </p:cNvPr>
          <p:cNvGrpSpPr/>
          <p:nvPr/>
        </p:nvGrpSpPr>
        <p:grpSpPr>
          <a:xfrm>
            <a:off x="313023" y="0"/>
            <a:ext cx="8363617" cy="6922008"/>
            <a:chOff x="313023" y="0"/>
            <a:chExt cx="8363617" cy="6922008"/>
          </a:xfrm>
        </p:grpSpPr>
        <p:pic>
          <p:nvPicPr>
            <p:cNvPr id="3" name="Picture 2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50B904E-9DC2-3647-B42F-F4ED76E4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3" r="14809"/>
            <a:stretch/>
          </p:blipFill>
          <p:spPr>
            <a:xfrm>
              <a:off x="3962399" y="0"/>
              <a:ext cx="4714241" cy="6858000"/>
            </a:xfrm>
            <a:prstGeom prst="rect">
              <a:avLst/>
            </a:prstGeom>
          </p:spPr>
        </p:pic>
        <p:pic>
          <p:nvPicPr>
            <p:cNvPr id="6" name="Picture 5" descr="A picture containing computer&#10;&#10;Description automatically generated">
              <a:extLst>
                <a:ext uri="{FF2B5EF4-FFF2-40B4-BE49-F238E27FC236}">
                  <a16:creationId xmlns:a16="http://schemas.microsoft.com/office/drawing/2014/main" id="{65D548AF-4F2C-C24E-A72C-48EEB63EC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644" b="38104"/>
            <a:stretch/>
          </p:blipFill>
          <p:spPr>
            <a:xfrm>
              <a:off x="313023" y="0"/>
              <a:ext cx="3678531" cy="6922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853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automatically generated">
            <a:extLst>
              <a:ext uri="{FF2B5EF4-FFF2-40B4-BE49-F238E27FC236}">
                <a16:creationId xmlns:a16="http://schemas.microsoft.com/office/drawing/2014/main" id="{950B904E-9DC2-3647-B42F-F4ED76E4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r="14809"/>
          <a:stretch/>
        </p:blipFill>
        <p:spPr>
          <a:xfrm>
            <a:off x="3962399" y="0"/>
            <a:ext cx="4714241" cy="6858000"/>
          </a:xfrm>
          <a:prstGeom prst="rect">
            <a:avLst/>
          </a:prstGeom>
        </p:spPr>
      </p:pic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D548AF-4F2C-C24E-A72C-48EEB63EC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44" b="38104"/>
          <a:stretch/>
        </p:blipFill>
        <p:spPr>
          <a:xfrm>
            <a:off x="313023" y="0"/>
            <a:ext cx="3678531" cy="69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02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5294E-833C-484C-9BE6-741A36243765}"/>
              </a:ext>
            </a:extLst>
          </p:cNvPr>
          <p:cNvSpPr txBox="1"/>
          <p:nvPr/>
        </p:nvSpPr>
        <p:spPr>
          <a:xfrm>
            <a:off x="9348395" y="1021976"/>
            <a:ext cx="28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TOGETHER “2”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7B7689-C44A-784F-945A-A9ECCB955011}"/>
              </a:ext>
            </a:extLst>
          </p:cNvPr>
          <p:cNvGrpSpPr/>
          <p:nvPr/>
        </p:nvGrpSpPr>
        <p:grpSpPr>
          <a:xfrm>
            <a:off x="2336" y="0"/>
            <a:ext cx="8437024" cy="6858000"/>
            <a:chOff x="2336" y="0"/>
            <a:chExt cx="843702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D548AF-4F2C-C24E-A72C-48EEB63EC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426"/>
            <a:stretch/>
          </p:blipFill>
          <p:spPr>
            <a:xfrm>
              <a:off x="2336" y="0"/>
              <a:ext cx="6015553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0B904E-9DC2-3647-B42F-F4ED76E4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4" r="14787"/>
            <a:stretch/>
          </p:blipFill>
          <p:spPr>
            <a:xfrm>
              <a:off x="3740074" y="0"/>
              <a:ext cx="4699286" cy="6839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244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D8DD947-71E8-E44F-A97F-C13926B5EDF8}"/>
              </a:ext>
            </a:extLst>
          </p:cNvPr>
          <p:cNvGrpSpPr/>
          <p:nvPr/>
        </p:nvGrpSpPr>
        <p:grpSpPr>
          <a:xfrm>
            <a:off x="87111" y="-493"/>
            <a:ext cx="7920633" cy="6922501"/>
            <a:chOff x="87111" y="-493"/>
            <a:chExt cx="7920633" cy="69225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D548AF-4F2C-C24E-A72C-48EEB63E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111" y="0"/>
              <a:ext cx="6960288" cy="692200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0B904E-9DC2-3647-B42F-F4ED76E4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32" r="45868"/>
            <a:stretch/>
          </p:blipFill>
          <p:spPr>
            <a:xfrm>
              <a:off x="5293229" y="-493"/>
              <a:ext cx="2714515" cy="692200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045294E-833C-484C-9BE6-741A36243765}"/>
              </a:ext>
            </a:extLst>
          </p:cNvPr>
          <p:cNvSpPr txBox="1"/>
          <p:nvPr/>
        </p:nvSpPr>
        <p:spPr>
          <a:xfrm>
            <a:off x="9348395" y="1021976"/>
            <a:ext cx="28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TOGETHER “2”</a:t>
            </a:r>
          </a:p>
        </p:txBody>
      </p:sp>
    </p:spTree>
    <p:extLst>
      <p:ext uri="{BB962C8B-B14F-4D97-AF65-F5344CB8AC3E}">
        <p14:creationId xmlns:p14="http://schemas.microsoft.com/office/powerpoint/2010/main" val="3828754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6B43DD-D0D3-AC4F-99B9-FF9F9C32B599}"/>
              </a:ext>
            </a:extLst>
          </p:cNvPr>
          <p:cNvGrpSpPr/>
          <p:nvPr/>
        </p:nvGrpSpPr>
        <p:grpSpPr>
          <a:xfrm>
            <a:off x="-15978" y="-1"/>
            <a:ext cx="10138924" cy="3483865"/>
            <a:chOff x="-15978" y="-1"/>
            <a:chExt cx="10138924" cy="34838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A95FDB-EC2A-5A4D-93E1-BF4A8D4CE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771"/>
            <a:stretch/>
          </p:blipFill>
          <p:spPr>
            <a:xfrm>
              <a:off x="-15978" y="-1"/>
              <a:ext cx="7211223" cy="3483864"/>
            </a:xfrm>
            <a:prstGeom prst="rect">
              <a:avLst/>
            </a:prstGeom>
          </p:spPr>
        </p:pic>
        <p:pic>
          <p:nvPicPr>
            <p:cNvPr id="7" name="Picture 6" descr="Table&#10;&#10;Description automatically generated">
              <a:extLst>
                <a:ext uri="{FF2B5EF4-FFF2-40B4-BE49-F238E27FC236}">
                  <a16:creationId xmlns:a16="http://schemas.microsoft.com/office/drawing/2014/main" id="{0D98D690-03F5-9344-8C74-0C12553A1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8" r="14663"/>
            <a:stretch/>
          </p:blipFill>
          <p:spPr>
            <a:xfrm>
              <a:off x="4485935" y="0"/>
              <a:ext cx="5637011" cy="348386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140C36C-1E33-DC4B-9D15-8AC0F7276E1F}"/>
              </a:ext>
            </a:extLst>
          </p:cNvPr>
          <p:cNvSpPr txBox="1"/>
          <p:nvPr/>
        </p:nvSpPr>
        <p:spPr>
          <a:xfrm>
            <a:off x="2528047" y="4206240"/>
            <a:ext cx="54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PROFILE 27</a:t>
            </a:r>
          </a:p>
        </p:txBody>
      </p:sp>
    </p:spTree>
    <p:extLst>
      <p:ext uri="{BB962C8B-B14F-4D97-AF65-F5344CB8AC3E}">
        <p14:creationId xmlns:p14="http://schemas.microsoft.com/office/powerpoint/2010/main" val="1038966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DF0D7ED-4F1C-4240-A0E4-392AB2CB189F}"/>
              </a:ext>
            </a:extLst>
          </p:cNvPr>
          <p:cNvGrpSpPr/>
          <p:nvPr/>
        </p:nvGrpSpPr>
        <p:grpSpPr>
          <a:xfrm>
            <a:off x="5535" y="-1"/>
            <a:ext cx="7349328" cy="3502152"/>
            <a:chOff x="5535" y="-1"/>
            <a:chExt cx="7349328" cy="35021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A95FDB-EC2A-5A4D-93E1-BF4A8D4CE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461"/>
            <a:stretch/>
          </p:blipFill>
          <p:spPr>
            <a:xfrm>
              <a:off x="5535" y="-1"/>
              <a:ext cx="7213189" cy="35021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98D690-03F5-9344-8C74-0C12553A1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5" r="45813"/>
            <a:stretch/>
          </p:blipFill>
          <p:spPr>
            <a:xfrm>
              <a:off x="4539728" y="0"/>
              <a:ext cx="2815135" cy="348386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442593-A95F-6D4E-BFCF-CF34A0A8EA99}"/>
              </a:ext>
            </a:extLst>
          </p:cNvPr>
          <p:cNvSpPr txBox="1"/>
          <p:nvPr/>
        </p:nvSpPr>
        <p:spPr>
          <a:xfrm>
            <a:off x="2528047" y="4206240"/>
            <a:ext cx="54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PROFILE 27</a:t>
            </a:r>
          </a:p>
        </p:txBody>
      </p:sp>
    </p:spTree>
    <p:extLst>
      <p:ext uri="{BB962C8B-B14F-4D97-AF65-F5344CB8AC3E}">
        <p14:creationId xmlns:p14="http://schemas.microsoft.com/office/powerpoint/2010/main" val="121231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6BDAF-09F5-B24C-83B5-80CBE982D58D}"/>
              </a:ext>
            </a:extLst>
          </p:cNvPr>
          <p:cNvSpPr/>
          <p:nvPr/>
        </p:nvSpPr>
        <p:spPr>
          <a:xfrm>
            <a:off x="3171520" y="95117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Proportion of illnesses that are detected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380FA7-07D8-D746-B98D-D68E9AFDAA3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163202" y="1018447"/>
            <a:ext cx="498144" cy="90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0852170-3B1A-184D-B094-F37452EE670F}"/>
              </a:ext>
            </a:extLst>
          </p:cNvPr>
          <p:cNvSpPr/>
          <p:nvPr/>
        </p:nvSpPr>
        <p:spPr>
          <a:xfrm>
            <a:off x="688945" y="167213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Transmission reduction factor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B81772-F987-6E4B-91AD-37C0F65DBF89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680627" y="1090543"/>
            <a:ext cx="681249" cy="83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8140E5-06B6-894F-8653-48B769AA526A}"/>
              </a:ext>
            </a:extLst>
          </p:cNvPr>
          <p:cNvSpPr/>
          <p:nvPr/>
        </p:nvSpPr>
        <p:spPr>
          <a:xfrm>
            <a:off x="3818490" y="3059668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Illness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6B1850-3893-EC42-A616-5B6427B266A6}"/>
              </a:ext>
            </a:extLst>
          </p:cNvPr>
          <p:cNvSpPr/>
          <p:nvPr/>
        </p:nvSpPr>
        <p:spPr>
          <a:xfrm>
            <a:off x="5861037" y="4836911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A5E486-3B0A-5548-BEC9-9306660F9BFD}"/>
              </a:ext>
            </a:extLst>
          </p:cNvPr>
          <p:cNvSpPr/>
          <p:nvPr/>
        </p:nvSpPr>
        <p:spPr>
          <a:xfrm>
            <a:off x="7517313" y="6329744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Death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08E742-D8B3-C446-AA3E-28E0AE13A8F1}"/>
              </a:ext>
            </a:extLst>
          </p:cNvPr>
          <p:cNvCxnSpPr>
            <a:cxnSpLocks/>
          </p:cNvCxnSpPr>
          <p:nvPr/>
        </p:nvCxnSpPr>
        <p:spPr>
          <a:xfrm flipV="1">
            <a:off x="2204620" y="2188276"/>
            <a:ext cx="512810" cy="82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8E75686-2FD1-3546-935C-7D08D0B1B934}"/>
              </a:ext>
            </a:extLst>
          </p:cNvPr>
          <p:cNvSpPr/>
          <p:nvPr/>
        </p:nvSpPr>
        <p:spPr>
          <a:xfrm>
            <a:off x="1158513" y="3021409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Infectivity rate</a:t>
            </a:r>
          </a:p>
          <a:p>
            <a:pPr fontAlgn="t"/>
            <a:r>
              <a:rPr lang="el-GR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R0</a:t>
            </a:r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A7A8EB-825D-DD49-B5ED-22EB6FA57E6E}"/>
              </a:ext>
            </a:extLst>
          </p:cNvPr>
          <p:cNvSpPr/>
          <p:nvPr/>
        </p:nvSpPr>
        <p:spPr>
          <a:xfrm>
            <a:off x="9992235" y="229645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170911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310702-6893-A745-9428-79E9667FFFB7}"/>
              </a:ext>
            </a:extLst>
          </p:cNvPr>
          <p:cNvGrpSpPr/>
          <p:nvPr/>
        </p:nvGrpSpPr>
        <p:grpSpPr>
          <a:xfrm>
            <a:off x="1219200" y="359229"/>
            <a:ext cx="7543800" cy="5998028"/>
            <a:chOff x="36760" y="1248355"/>
            <a:chExt cx="5642633" cy="4709561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6C6147E-12EA-674A-AFE2-EDAC0D1C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0" y="1248355"/>
              <a:ext cx="4735605" cy="4709561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CDEEAC-5B02-1341-8D11-E6D710D18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48" r="-1"/>
            <a:stretch/>
          </p:blipFill>
          <p:spPr>
            <a:xfrm>
              <a:off x="3522428" y="1248355"/>
              <a:ext cx="2156965" cy="47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6053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C91AE-E181-FC4C-88D1-5003B781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31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6DA297-352B-4A43-897F-E11786CB01A4}"/>
              </a:ext>
            </a:extLst>
          </p:cNvPr>
          <p:cNvGrpSpPr/>
          <p:nvPr/>
        </p:nvGrpSpPr>
        <p:grpSpPr>
          <a:xfrm>
            <a:off x="2985246" y="2234"/>
            <a:ext cx="9206754" cy="6490676"/>
            <a:chOff x="2985246" y="2234"/>
            <a:chExt cx="9206754" cy="6490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109992-9342-8149-A09C-425B13EFA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5246" y="2234"/>
              <a:ext cx="9206753" cy="51754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00D1E8-3BC7-4F46-B960-0822C4962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5246" y="5177660"/>
              <a:ext cx="9206754" cy="1315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11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57DB186-8AD4-DB46-A3CF-A20E4D76991E}"/>
              </a:ext>
            </a:extLst>
          </p:cNvPr>
          <p:cNvGrpSpPr>
            <a:grpSpLocks noChangeAspect="1"/>
          </p:cNvGrpSpPr>
          <p:nvPr/>
        </p:nvGrpSpPr>
        <p:grpSpPr>
          <a:xfrm>
            <a:off x="365760" y="91440"/>
            <a:ext cx="11292840" cy="8076845"/>
            <a:chOff x="-11430" y="-285750"/>
            <a:chExt cx="11292840" cy="80768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B42DB47-185B-9447-8FF0-A1DAFEBC68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1430" y="-28409"/>
              <a:ext cx="11292840" cy="7819504"/>
              <a:chOff x="-11430" y="-658928"/>
              <a:chExt cx="12203430" cy="845002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43B2A4-EE37-AD46-8FB0-98D0B2561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-658928"/>
                <a:ext cx="12192000" cy="627847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172263-0269-0544-9321-24D3D048A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430" y="5139487"/>
                <a:ext cx="12192000" cy="2651608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F911A3-2231-1C4A-8328-360D02A2F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140" y="-285750"/>
              <a:ext cx="4446270" cy="257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193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AB9F44-DDA2-684E-8070-4E2EC3396542}"/>
              </a:ext>
            </a:extLst>
          </p:cNvPr>
          <p:cNvGrpSpPr/>
          <p:nvPr/>
        </p:nvGrpSpPr>
        <p:grpSpPr>
          <a:xfrm>
            <a:off x="0" y="137086"/>
            <a:ext cx="12203430" cy="6279872"/>
            <a:chOff x="0" y="137086"/>
            <a:chExt cx="12203430" cy="6279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F911A3-2231-1C4A-8328-360D02A2F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8060" y="137086"/>
              <a:ext cx="4865370" cy="28821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31BB24-42C7-064E-8782-64593FD4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41041"/>
              <a:ext cx="12192000" cy="5975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863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887F63-DBA7-BE4A-89A1-CDA7CB0A3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" y="704088"/>
            <a:ext cx="10696835" cy="61539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24F2C82D-057F-2449-985E-F03B80FE8F5C}"/>
              </a:ext>
            </a:extLst>
          </p:cNvPr>
          <p:cNvSpPr txBox="1"/>
          <p:nvPr/>
        </p:nvSpPr>
        <p:spPr>
          <a:xfrm>
            <a:off x="10833995" y="1053100"/>
            <a:ext cx="1359000" cy="7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Illnesses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26133051-F4E1-6847-B4D7-7C7359CE6D11}"/>
              </a:ext>
            </a:extLst>
          </p:cNvPr>
          <p:cNvSpPr txBox="1"/>
          <p:nvPr/>
        </p:nvSpPr>
        <p:spPr>
          <a:xfrm>
            <a:off x="10833995" y="3018925"/>
            <a:ext cx="1359000" cy="7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Hospitalizations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91;p13">
            <a:extLst>
              <a:ext uri="{FF2B5EF4-FFF2-40B4-BE49-F238E27FC236}">
                <a16:creationId xmlns:a16="http://schemas.microsoft.com/office/drawing/2014/main" id="{8C0DA74C-26C1-DE48-AAA3-ABFA4311C294}"/>
              </a:ext>
            </a:extLst>
          </p:cNvPr>
          <p:cNvSpPr txBox="1"/>
          <p:nvPr/>
        </p:nvSpPr>
        <p:spPr>
          <a:xfrm>
            <a:off x="10833995" y="4984750"/>
            <a:ext cx="1359000" cy="7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92;p13">
            <a:extLst>
              <a:ext uri="{FF2B5EF4-FFF2-40B4-BE49-F238E27FC236}">
                <a16:creationId xmlns:a16="http://schemas.microsoft.com/office/drawing/2014/main" id="{40DABEFD-E310-AC4C-9D0B-F11AAB459D45}"/>
              </a:ext>
            </a:extLst>
          </p:cNvPr>
          <p:cNvSpPr txBox="1"/>
          <p:nvPr/>
        </p:nvSpPr>
        <p:spPr>
          <a:xfrm>
            <a:off x="131644" y="182879"/>
            <a:ext cx="1633525" cy="211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None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93;p13">
            <a:extLst>
              <a:ext uri="{FF2B5EF4-FFF2-40B4-BE49-F238E27FC236}">
                <a16:creationId xmlns:a16="http://schemas.microsoft.com/office/drawing/2014/main" id="{AAE08E92-7752-4944-9203-C3EFF53F66CA}"/>
              </a:ext>
            </a:extLst>
          </p:cNvPr>
          <p:cNvSpPr txBox="1"/>
          <p:nvPr/>
        </p:nvSpPr>
        <p:spPr>
          <a:xfrm>
            <a:off x="1450028" y="182879"/>
            <a:ext cx="1633525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None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High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94;p13">
            <a:extLst>
              <a:ext uri="{FF2B5EF4-FFF2-40B4-BE49-F238E27FC236}">
                <a16:creationId xmlns:a16="http://schemas.microsoft.com/office/drawing/2014/main" id="{DCE0C48C-B274-3B4B-9C07-4C80BA25AE0E}"/>
              </a:ext>
            </a:extLst>
          </p:cNvPr>
          <p:cNvSpPr txBox="1"/>
          <p:nvPr/>
        </p:nvSpPr>
        <p:spPr>
          <a:xfrm>
            <a:off x="2701008" y="182879"/>
            <a:ext cx="1780955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96;p13">
            <a:extLst>
              <a:ext uri="{FF2B5EF4-FFF2-40B4-BE49-F238E27FC236}">
                <a16:creationId xmlns:a16="http://schemas.microsoft.com/office/drawing/2014/main" id="{0EE05798-4FDC-5E4C-AD1D-ADE90E161E80}"/>
              </a:ext>
            </a:extLst>
          </p:cNvPr>
          <p:cNvSpPr txBox="1"/>
          <p:nvPr/>
        </p:nvSpPr>
        <p:spPr>
          <a:xfrm>
            <a:off x="5358748" y="182879"/>
            <a:ext cx="1780955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86A897BD-F578-4A45-A1FF-05E04FF86BEC}"/>
              </a:ext>
            </a:extLst>
          </p:cNvPr>
          <p:cNvSpPr txBox="1"/>
          <p:nvPr/>
        </p:nvSpPr>
        <p:spPr>
          <a:xfrm>
            <a:off x="6757455" y="182879"/>
            <a:ext cx="1619050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NPIs: Observed</a:t>
            </a:r>
            <a:endParaRPr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Protect: Observed</a:t>
            </a:r>
            <a:endParaRPr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99;p13">
            <a:extLst>
              <a:ext uri="{FF2B5EF4-FFF2-40B4-BE49-F238E27FC236}">
                <a16:creationId xmlns:a16="http://schemas.microsoft.com/office/drawing/2014/main" id="{DF8F66B1-BDEC-974E-B2BE-97438B113834}"/>
              </a:ext>
            </a:extLst>
          </p:cNvPr>
          <p:cNvSpPr txBox="1"/>
          <p:nvPr/>
        </p:nvSpPr>
        <p:spPr>
          <a:xfrm>
            <a:off x="9435030" y="182879"/>
            <a:ext cx="1619050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100;p13">
            <a:extLst>
              <a:ext uri="{FF2B5EF4-FFF2-40B4-BE49-F238E27FC236}">
                <a16:creationId xmlns:a16="http://schemas.microsoft.com/office/drawing/2014/main" id="{B8A71D82-DD89-6541-97FF-DDDCEF895EA5}"/>
              </a:ext>
            </a:extLst>
          </p:cNvPr>
          <p:cNvSpPr txBox="1"/>
          <p:nvPr/>
        </p:nvSpPr>
        <p:spPr>
          <a:xfrm>
            <a:off x="501614" y="-9146"/>
            <a:ext cx="1086157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101;p13">
            <a:extLst>
              <a:ext uri="{FF2B5EF4-FFF2-40B4-BE49-F238E27FC236}">
                <a16:creationId xmlns:a16="http://schemas.microsoft.com/office/drawing/2014/main" id="{1FE9C1CF-793A-3045-866E-3B313BC814EC}"/>
              </a:ext>
            </a:extLst>
          </p:cNvPr>
          <p:cNvSpPr txBox="1"/>
          <p:nvPr/>
        </p:nvSpPr>
        <p:spPr>
          <a:xfrm>
            <a:off x="1596034" y="-9146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02;p13">
            <a:extLst>
              <a:ext uri="{FF2B5EF4-FFF2-40B4-BE49-F238E27FC236}">
                <a16:creationId xmlns:a16="http://schemas.microsoft.com/office/drawing/2014/main" id="{2BA872C0-0C1A-D14F-951E-314B80C4D560}"/>
              </a:ext>
            </a:extLst>
          </p:cNvPr>
          <p:cNvSpPr txBox="1"/>
          <p:nvPr/>
        </p:nvSpPr>
        <p:spPr>
          <a:xfrm>
            <a:off x="2893335" y="-9146"/>
            <a:ext cx="1384234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04;p13">
            <a:extLst>
              <a:ext uri="{FF2B5EF4-FFF2-40B4-BE49-F238E27FC236}">
                <a16:creationId xmlns:a16="http://schemas.microsoft.com/office/drawing/2014/main" id="{9892BDD5-D1A5-8745-B416-81AB913BDC75}"/>
              </a:ext>
            </a:extLst>
          </p:cNvPr>
          <p:cNvSpPr txBox="1"/>
          <p:nvPr/>
        </p:nvSpPr>
        <p:spPr>
          <a:xfrm>
            <a:off x="5551075" y="-9146"/>
            <a:ext cx="1384234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05;p13">
            <a:extLst>
              <a:ext uri="{FF2B5EF4-FFF2-40B4-BE49-F238E27FC236}">
                <a16:creationId xmlns:a16="http://schemas.microsoft.com/office/drawing/2014/main" id="{094A447B-35CB-2F4D-9811-0EC69F1607E1}"/>
              </a:ext>
            </a:extLst>
          </p:cNvPr>
          <p:cNvSpPr txBox="1"/>
          <p:nvPr/>
        </p:nvSpPr>
        <p:spPr>
          <a:xfrm>
            <a:off x="6835029" y="-9146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107;p13">
            <a:extLst>
              <a:ext uri="{FF2B5EF4-FFF2-40B4-BE49-F238E27FC236}">
                <a16:creationId xmlns:a16="http://schemas.microsoft.com/office/drawing/2014/main" id="{3FAFB387-2707-0243-9C7A-33C28136D5EB}"/>
              </a:ext>
            </a:extLst>
          </p:cNvPr>
          <p:cNvSpPr txBox="1"/>
          <p:nvPr/>
        </p:nvSpPr>
        <p:spPr>
          <a:xfrm>
            <a:off x="9445825" y="-9146"/>
            <a:ext cx="1619050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95;p13">
            <a:extLst>
              <a:ext uri="{FF2B5EF4-FFF2-40B4-BE49-F238E27FC236}">
                <a16:creationId xmlns:a16="http://schemas.microsoft.com/office/drawing/2014/main" id="{71100C37-DC48-9E4F-B3F7-60A797E175B9}"/>
              </a:ext>
            </a:extLst>
          </p:cNvPr>
          <p:cNvSpPr txBox="1"/>
          <p:nvPr/>
        </p:nvSpPr>
        <p:spPr>
          <a:xfrm>
            <a:off x="4159469" y="182879"/>
            <a:ext cx="1522657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Moderate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High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98;p13">
            <a:extLst>
              <a:ext uri="{FF2B5EF4-FFF2-40B4-BE49-F238E27FC236}">
                <a16:creationId xmlns:a16="http://schemas.microsoft.com/office/drawing/2014/main" id="{320F17B3-C760-6D45-97E9-3AF43E2E560A}"/>
              </a:ext>
            </a:extLst>
          </p:cNvPr>
          <p:cNvSpPr txBox="1"/>
          <p:nvPr/>
        </p:nvSpPr>
        <p:spPr>
          <a:xfrm>
            <a:off x="8212974" y="182879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NPIs: Observed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Protect: High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03;p13">
            <a:extLst>
              <a:ext uri="{FF2B5EF4-FFF2-40B4-BE49-F238E27FC236}">
                <a16:creationId xmlns:a16="http://schemas.microsoft.com/office/drawing/2014/main" id="{044874C8-BDCA-AA44-B088-A7C8BE6ED938}"/>
              </a:ext>
            </a:extLst>
          </p:cNvPr>
          <p:cNvSpPr txBox="1"/>
          <p:nvPr/>
        </p:nvSpPr>
        <p:spPr>
          <a:xfrm>
            <a:off x="4239475" y="-9146"/>
            <a:ext cx="1384234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Google Shape;106;p13">
            <a:extLst>
              <a:ext uri="{FF2B5EF4-FFF2-40B4-BE49-F238E27FC236}">
                <a16:creationId xmlns:a16="http://schemas.microsoft.com/office/drawing/2014/main" id="{7E4AD90A-1C9E-E94E-81AE-711581D13ADE}"/>
              </a:ext>
            </a:extLst>
          </p:cNvPr>
          <p:cNvSpPr txBox="1"/>
          <p:nvPr/>
        </p:nvSpPr>
        <p:spPr>
          <a:xfrm>
            <a:off x="8223769" y="-9146"/>
            <a:ext cx="1485023" cy="21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36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0356475" y="1205500"/>
            <a:ext cx="1359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New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Observed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Illnesses</a:t>
            </a:r>
            <a:endParaRPr sz="1100"/>
          </a:p>
        </p:txBody>
      </p:sp>
      <p:sp>
        <p:nvSpPr>
          <p:cNvPr id="90" name="Google Shape;90;p13"/>
          <p:cNvSpPr txBox="1"/>
          <p:nvPr/>
        </p:nvSpPr>
        <p:spPr>
          <a:xfrm>
            <a:off x="10356475" y="3171325"/>
            <a:ext cx="1359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Current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Hospitalizations</a:t>
            </a:r>
            <a:endParaRPr sz="1100"/>
          </a:p>
        </p:txBody>
      </p:sp>
      <p:sp>
        <p:nvSpPr>
          <p:cNvPr id="91" name="Google Shape;91;p13"/>
          <p:cNvSpPr txBox="1"/>
          <p:nvPr/>
        </p:nvSpPr>
        <p:spPr>
          <a:xfrm>
            <a:off x="10356475" y="5137150"/>
            <a:ext cx="1359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Cumulative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Deaths</a:t>
            </a:r>
            <a:endParaRPr sz="1100"/>
          </a:p>
        </p:txBody>
      </p:sp>
      <p:sp>
        <p:nvSpPr>
          <p:cNvPr id="92" name="Google Shape;92;p13"/>
          <p:cNvSpPr txBox="1"/>
          <p:nvPr/>
        </p:nvSpPr>
        <p:spPr>
          <a:xfrm>
            <a:off x="395525" y="313625"/>
            <a:ext cx="15048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4A86E8"/>
                </a:highlight>
              </a:rPr>
              <a:t>None</a:t>
            </a:r>
            <a:endParaRPr sz="1100">
              <a:highlight>
                <a:srgbClr val="4A86E8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849400" y="313625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4A86E8"/>
                </a:highlight>
              </a:rPr>
              <a:t>None</a:t>
            </a:r>
            <a:endParaRPr sz="1100">
              <a:highlight>
                <a:srgbClr val="4A86E8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0000"/>
                </a:highlight>
              </a:rPr>
              <a:t>High</a:t>
            </a:r>
            <a:endParaRPr sz="1100">
              <a:highlight>
                <a:srgbClr val="FF0000"/>
              </a:highlight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2975000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299800" y="313625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0000"/>
                </a:highlight>
              </a:rPr>
              <a:t>High</a:t>
            </a:r>
            <a:endParaRPr sz="1100">
              <a:highlight>
                <a:srgbClr val="FF0000"/>
              </a:highlight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490500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6726975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8009775" y="313625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0000"/>
                </a:highlight>
              </a:rPr>
              <a:t>High</a:t>
            </a:r>
            <a:endParaRPr sz="1100">
              <a:highlight>
                <a:srgbClr val="FF0000"/>
              </a:highlight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9302950" y="313625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NPIs: </a:t>
            </a:r>
            <a:r>
              <a:rPr lang="en-US" sz="1100">
                <a:highlight>
                  <a:srgbClr val="00FF00"/>
                </a:highlight>
              </a:rPr>
              <a:t>Observed</a:t>
            </a:r>
            <a:endParaRPr sz="1100">
              <a:highlight>
                <a:srgbClr val="00FF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Protect: </a:t>
            </a:r>
            <a:r>
              <a:rPr lang="en-US" sz="1100">
                <a:highlight>
                  <a:srgbClr val="FFFF00"/>
                </a:highlight>
              </a:rPr>
              <a:t>Moderate</a:t>
            </a:r>
            <a:endParaRPr sz="1100">
              <a:highlight>
                <a:srgbClr val="FFFF00"/>
              </a:highlight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664175" y="121600"/>
            <a:ext cx="9117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1</a:t>
            </a:r>
            <a:endParaRPr sz="1100"/>
          </a:p>
        </p:txBody>
      </p:sp>
      <p:sp>
        <p:nvSpPr>
          <p:cNvPr id="101" name="Google Shape;101;p13"/>
          <p:cNvSpPr txBox="1"/>
          <p:nvPr/>
        </p:nvSpPr>
        <p:spPr>
          <a:xfrm>
            <a:off x="1789075" y="121600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</a:t>
            </a:r>
            <a:endParaRPr sz="1100"/>
          </a:p>
        </p:txBody>
      </p:sp>
      <p:sp>
        <p:nvSpPr>
          <p:cNvPr id="102" name="Google Shape;102;p13"/>
          <p:cNvSpPr txBox="1"/>
          <p:nvPr/>
        </p:nvSpPr>
        <p:spPr>
          <a:xfrm>
            <a:off x="3035575" y="121600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3</a:t>
            </a:r>
            <a:endParaRPr sz="1100"/>
          </a:p>
        </p:txBody>
      </p:sp>
      <p:sp>
        <p:nvSpPr>
          <p:cNvPr id="103" name="Google Shape;103;p13"/>
          <p:cNvSpPr txBox="1"/>
          <p:nvPr/>
        </p:nvSpPr>
        <p:spPr>
          <a:xfrm>
            <a:off x="4239475" y="121600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4</a:t>
            </a:r>
            <a:endParaRPr sz="1100"/>
          </a:p>
        </p:txBody>
      </p:sp>
      <p:sp>
        <p:nvSpPr>
          <p:cNvPr id="104" name="Google Shape;104;p13"/>
          <p:cNvSpPr txBox="1"/>
          <p:nvPr/>
        </p:nvSpPr>
        <p:spPr>
          <a:xfrm>
            <a:off x="5551075" y="121600"/>
            <a:ext cx="11619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5</a:t>
            </a:r>
            <a:endParaRPr sz="1100"/>
          </a:p>
        </p:txBody>
      </p:sp>
      <p:sp>
        <p:nvSpPr>
          <p:cNvPr id="105" name="Google Shape;105;p13"/>
          <p:cNvSpPr txBox="1"/>
          <p:nvPr/>
        </p:nvSpPr>
        <p:spPr>
          <a:xfrm>
            <a:off x="6702950" y="121600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6</a:t>
            </a:r>
            <a:endParaRPr sz="1100"/>
          </a:p>
        </p:txBody>
      </p:sp>
      <p:sp>
        <p:nvSpPr>
          <p:cNvPr id="106" name="Google Shape;106;p13"/>
          <p:cNvSpPr txBox="1"/>
          <p:nvPr/>
        </p:nvSpPr>
        <p:spPr>
          <a:xfrm>
            <a:off x="7949450" y="121600"/>
            <a:ext cx="12465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7</a:t>
            </a:r>
            <a:endParaRPr sz="1100"/>
          </a:p>
        </p:txBody>
      </p:sp>
      <p:sp>
        <p:nvSpPr>
          <p:cNvPr id="107" name="Google Shape;107;p13"/>
          <p:cNvSpPr txBox="1"/>
          <p:nvPr/>
        </p:nvSpPr>
        <p:spPr>
          <a:xfrm>
            <a:off x="9242625" y="121600"/>
            <a:ext cx="1359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8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741187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9C637-59A5-4245-92DB-B8FF75037B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55" y="16933"/>
            <a:ext cx="7748111" cy="67930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7" y="269723"/>
            <a:ext cx="867593" cy="599131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1270876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426043" y="880480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1281762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09B460-4FD8-6F44-BA3E-6BF17A9C65DA}"/>
              </a:ext>
            </a:extLst>
          </p:cNvPr>
          <p:cNvSpPr txBox="1"/>
          <p:nvPr/>
        </p:nvSpPr>
        <p:spPr>
          <a:xfrm>
            <a:off x="3343749" y="1657233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4433E-CBC7-DE46-B6C3-360DCFE55518}"/>
              </a:ext>
            </a:extLst>
          </p:cNvPr>
          <p:cNvSpPr txBox="1"/>
          <p:nvPr/>
        </p:nvSpPr>
        <p:spPr>
          <a:xfrm>
            <a:off x="5264441" y="1659884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C7940-72C8-8248-A8E0-D4FD89FA5A47}"/>
              </a:ext>
            </a:extLst>
          </p:cNvPr>
          <p:cNvSpPr txBox="1"/>
          <p:nvPr/>
        </p:nvSpPr>
        <p:spPr>
          <a:xfrm>
            <a:off x="6656996" y="1659884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1281762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1E643-3EC3-094A-A7B5-FF22E368C5B5}"/>
              </a:ext>
            </a:extLst>
          </p:cNvPr>
          <p:cNvSpPr txBox="1"/>
          <p:nvPr/>
        </p:nvSpPr>
        <p:spPr>
          <a:xfrm>
            <a:off x="7408113" y="1659884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02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3B2F12-869D-FD45-9756-CCEFCEBE4E08}"/>
              </a:ext>
            </a:extLst>
          </p:cNvPr>
          <p:cNvGrpSpPr/>
          <p:nvPr/>
        </p:nvGrpSpPr>
        <p:grpSpPr>
          <a:xfrm>
            <a:off x="2115555" y="16933"/>
            <a:ext cx="8370944" cy="6793003"/>
            <a:chOff x="2115555" y="16933"/>
            <a:chExt cx="8370944" cy="679300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7C8C3FE-5E6F-334E-9217-6AF8BA0C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5555" y="16933"/>
              <a:ext cx="7748111" cy="6793003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78A4CB-9217-8C4B-9999-09228D54A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4389" y="261257"/>
              <a:ext cx="0" cy="599131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B504AB-B0F7-394A-8B15-AA84A5A38444}"/>
                </a:ext>
              </a:extLst>
            </p:cNvPr>
            <p:cNvSpPr/>
            <p:nvPr/>
          </p:nvSpPr>
          <p:spPr>
            <a:xfrm>
              <a:off x="7707407" y="269723"/>
              <a:ext cx="867593" cy="5991314"/>
            </a:xfrm>
            <a:prstGeom prst="rect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C0C5B4-1FBE-1A44-9FA2-D420D4E36A8D}"/>
                </a:ext>
              </a:extLst>
            </p:cNvPr>
            <p:cNvSpPr txBox="1"/>
            <p:nvPr/>
          </p:nvSpPr>
          <p:spPr>
            <a:xfrm>
              <a:off x="4162892" y="348003"/>
              <a:ext cx="788664" cy="2308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D3A197-7A91-3740-AFA2-569D192F6F6F}"/>
                </a:ext>
              </a:extLst>
            </p:cNvPr>
            <p:cNvSpPr txBox="1"/>
            <p:nvPr/>
          </p:nvSpPr>
          <p:spPr>
            <a:xfrm>
              <a:off x="7715010" y="941357"/>
              <a:ext cx="937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Modifications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07DD6C-5532-DA4C-9E5B-91F0412E1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9511" y="261257"/>
              <a:ext cx="0" cy="599131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750AD0-F2B1-6D47-AE7D-AA452E732EC2}"/>
                </a:ext>
              </a:extLst>
            </p:cNvPr>
            <p:cNvSpPr txBox="1"/>
            <p:nvPr/>
          </p:nvSpPr>
          <p:spPr>
            <a:xfrm>
              <a:off x="5904607" y="358889"/>
              <a:ext cx="788664" cy="2308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2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BEDF452-3C92-2044-98AB-65E7A9668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6454" y="261257"/>
              <a:ext cx="0" cy="599131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1CD9BA-22D6-674F-878A-10A2029BF332}"/>
                </a:ext>
              </a:extLst>
            </p:cNvPr>
            <p:cNvSpPr txBox="1"/>
            <p:nvPr/>
          </p:nvSpPr>
          <p:spPr>
            <a:xfrm>
              <a:off x="7218430" y="358889"/>
              <a:ext cx="788664" cy="2308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 3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921CE30-31F3-9641-A5DD-2FF90FB84F9C}"/>
                </a:ext>
              </a:extLst>
            </p:cNvPr>
            <p:cNvGrpSpPr/>
            <p:nvPr/>
          </p:nvGrpSpPr>
          <p:grpSpPr>
            <a:xfrm>
              <a:off x="9041605" y="1937699"/>
              <a:ext cx="1444894" cy="963614"/>
              <a:chOff x="8630503" y="1950666"/>
              <a:chExt cx="1444894" cy="963614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E2111F9-8F15-8F40-9826-6FB258A6BC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88" r="50434" b="94741"/>
              <a:stretch/>
            </p:blipFill>
            <p:spPr>
              <a:xfrm>
                <a:off x="8664012" y="1950666"/>
                <a:ext cx="1170270" cy="48165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0A7F293-9254-B244-AEBD-3E0FD52AB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943" t="1666" r="34418" b="94741"/>
              <a:stretch/>
            </p:blipFill>
            <p:spPr>
              <a:xfrm>
                <a:off x="8630503" y="2378533"/>
                <a:ext cx="1340778" cy="32911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BB83FFE-AD26-1D4D-A245-8C20F6B52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4" t="1765" r="26913" b="94741"/>
              <a:stretch/>
            </p:blipFill>
            <p:spPr>
              <a:xfrm>
                <a:off x="9338744" y="2594282"/>
                <a:ext cx="736653" cy="319998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9981F3-84EF-A64B-8C6B-09D4FCD0878B}"/>
                </a:ext>
              </a:extLst>
            </p:cNvPr>
            <p:cNvSpPr txBox="1"/>
            <p:nvPr/>
          </p:nvSpPr>
          <p:spPr>
            <a:xfrm>
              <a:off x="3343749" y="675097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19-Mar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575896-E73C-8643-93DA-6BF72F538C53}"/>
                </a:ext>
              </a:extLst>
            </p:cNvPr>
            <p:cNvSpPr txBox="1"/>
            <p:nvPr/>
          </p:nvSpPr>
          <p:spPr>
            <a:xfrm>
              <a:off x="5264441" y="677748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8-May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1AD786-570D-9448-BAAF-83DE1BE1A43B}"/>
                </a:ext>
              </a:extLst>
            </p:cNvPr>
            <p:cNvSpPr txBox="1"/>
            <p:nvPr/>
          </p:nvSpPr>
          <p:spPr>
            <a:xfrm>
              <a:off x="6656996" y="677748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12-Jun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2C605F-4919-9143-A303-532BD184EC14}"/>
                </a:ext>
              </a:extLst>
            </p:cNvPr>
            <p:cNvSpPr txBox="1"/>
            <p:nvPr/>
          </p:nvSpPr>
          <p:spPr>
            <a:xfrm>
              <a:off x="7408113" y="677748"/>
              <a:ext cx="560230" cy="2154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28-Jun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4063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74A44-2FA5-9A49-9B3A-B62FDB8B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90"/>
          <a:stretch/>
        </p:blipFill>
        <p:spPr>
          <a:xfrm>
            <a:off x="2132489" y="-1"/>
            <a:ext cx="6909116" cy="681566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7" y="261256"/>
            <a:ext cx="867593" cy="599131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263333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715010" y="941357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27421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664190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27421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981F3-84EF-A64B-8C6B-09D4FCD0878B}"/>
              </a:ext>
            </a:extLst>
          </p:cNvPr>
          <p:cNvSpPr txBox="1"/>
          <p:nvPr/>
        </p:nvSpPr>
        <p:spPr>
          <a:xfrm>
            <a:off x="3343749" y="53115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575896-E73C-8643-93DA-6BF72F538C53}"/>
              </a:ext>
            </a:extLst>
          </p:cNvPr>
          <p:cNvSpPr txBox="1"/>
          <p:nvPr/>
        </p:nvSpPr>
        <p:spPr>
          <a:xfrm>
            <a:off x="5264441" y="53380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AD786-570D-9448-BAAF-83DE1BE1A43B}"/>
              </a:ext>
            </a:extLst>
          </p:cNvPr>
          <p:cNvSpPr txBox="1"/>
          <p:nvPr/>
        </p:nvSpPr>
        <p:spPr>
          <a:xfrm>
            <a:off x="6656996" y="53380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C605F-4919-9143-A303-532BD184EC14}"/>
              </a:ext>
            </a:extLst>
          </p:cNvPr>
          <p:cNvSpPr txBox="1"/>
          <p:nvPr/>
        </p:nvSpPr>
        <p:spPr>
          <a:xfrm>
            <a:off x="7408113" y="533809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6FF9C9-4357-CB4D-8CA5-7D050EEE8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9" t="35098" r="-1353" b="38057"/>
          <a:stretch/>
        </p:blipFill>
        <p:spPr>
          <a:xfrm>
            <a:off x="9062761" y="2872404"/>
            <a:ext cx="1993500" cy="23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1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279F5-94B3-F740-8420-58032BEF0B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13" y="8467"/>
            <a:ext cx="7468753" cy="68099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7" y="269723"/>
            <a:ext cx="867593" cy="599131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348003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715010" y="941357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981F3-84EF-A64B-8C6B-09D4FCD0878B}"/>
              </a:ext>
            </a:extLst>
          </p:cNvPr>
          <p:cNvSpPr txBox="1"/>
          <p:nvPr/>
        </p:nvSpPr>
        <p:spPr>
          <a:xfrm>
            <a:off x="3343749" y="6750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575896-E73C-8643-93DA-6BF72F538C53}"/>
              </a:ext>
            </a:extLst>
          </p:cNvPr>
          <p:cNvSpPr txBox="1"/>
          <p:nvPr/>
        </p:nvSpPr>
        <p:spPr>
          <a:xfrm>
            <a:off x="5264441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AD786-570D-9448-BAAF-83DE1BE1A43B}"/>
              </a:ext>
            </a:extLst>
          </p:cNvPr>
          <p:cNvSpPr txBox="1"/>
          <p:nvPr/>
        </p:nvSpPr>
        <p:spPr>
          <a:xfrm>
            <a:off x="6656996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C605F-4919-9143-A303-532BD184EC14}"/>
              </a:ext>
            </a:extLst>
          </p:cNvPr>
          <p:cNvSpPr txBox="1"/>
          <p:nvPr/>
        </p:nvSpPr>
        <p:spPr>
          <a:xfrm>
            <a:off x="7408113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</p:spTree>
    <p:extLst>
      <p:ext uri="{BB962C8B-B14F-4D97-AF65-F5344CB8AC3E}">
        <p14:creationId xmlns:p14="http://schemas.microsoft.com/office/powerpoint/2010/main" val="43291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DFC86-FA24-1E4C-BBCD-E963EEB53AAC}"/>
              </a:ext>
            </a:extLst>
          </p:cNvPr>
          <p:cNvSpPr/>
          <p:nvPr/>
        </p:nvSpPr>
        <p:spPr>
          <a:xfrm>
            <a:off x="466917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EE458-5D10-5B4B-8FAB-D05ABEA12A15}"/>
              </a:ext>
            </a:extLst>
          </p:cNvPr>
          <p:cNvSpPr/>
          <p:nvPr/>
        </p:nvSpPr>
        <p:spPr>
          <a:xfrm>
            <a:off x="3171520" y="171399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0AE2E-7CD0-3D4B-8A9E-6BC0885F3B6A}"/>
              </a:ext>
            </a:extLst>
          </p:cNvPr>
          <p:cNvSpPr/>
          <p:nvPr/>
        </p:nvSpPr>
        <p:spPr>
          <a:xfrm>
            <a:off x="5298385" y="67856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EB0DB-5C71-D84B-871E-3D966D64F0DE}"/>
              </a:ext>
            </a:extLst>
          </p:cNvPr>
          <p:cNvSpPr/>
          <p:nvPr/>
        </p:nvSpPr>
        <p:spPr>
          <a:xfrm>
            <a:off x="7615823" y="4626470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022D4-2636-0740-9DB0-C0A86EB26AAB}"/>
              </a:ext>
            </a:extLst>
          </p:cNvPr>
          <p:cNvSpPr/>
          <p:nvPr/>
        </p:nvSpPr>
        <p:spPr>
          <a:xfrm>
            <a:off x="9341999" y="1742611"/>
            <a:ext cx="1274618" cy="124690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7802E-8DC7-3446-8F51-A5308C7AA5CC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41535" y="2337451"/>
            <a:ext cx="14299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980FCF-F39F-0C4D-9FA0-D4F389B3C925}"/>
              </a:ext>
            </a:extLst>
          </p:cNvPr>
          <p:cNvCxnSpPr>
            <a:cxnSpLocks/>
            <a:stCxn id="7" idx="6"/>
            <a:endCxn id="64" idx="1"/>
          </p:cNvCxnSpPr>
          <p:nvPr/>
        </p:nvCxnSpPr>
        <p:spPr>
          <a:xfrm flipV="1">
            <a:off x="4446138" y="2330742"/>
            <a:ext cx="852247" cy="6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965B73-D1AE-F54F-92DE-22B51EB58A5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4259475" y="1132159"/>
            <a:ext cx="1225573" cy="764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D1954-715E-6A48-B43F-12A647F5103B}"/>
              </a:ext>
            </a:extLst>
          </p:cNvPr>
          <p:cNvCxnSpPr>
            <a:cxnSpLocks/>
            <a:stCxn id="64" idx="3"/>
            <a:endCxn id="13" idx="2"/>
          </p:cNvCxnSpPr>
          <p:nvPr/>
        </p:nvCxnSpPr>
        <p:spPr>
          <a:xfrm>
            <a:off x="6523634" y="2330742"/>
            <a:ext cx="2818365" cy="353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A5C51E-12F2-EF46-8E92-64E0156D34C3}"/>
              </a:ext>
            </a:extLst>
          </p:cNvPr>
          <p:cNvCxnSpPr>
            <a:cxnSpLocks/>
            <a:stCxn id="70" idx="3"/>
            <a:endCxn id="13" idx="3"/>
          </p:cNvCxnSpPr>
          <p:nvPr/>
        </p:nvCxnSpPr>
        <p:spPr>
          <a:xfrm flipV="1">
            <a:off x="7240986" y="2806914"/>
            <a:ext cx="2287676" cy="13787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4F436-F3AB-A143-B9CA-318044E139E7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8703778" y="2806914"/>
            <a:ext cx="824884" cy="20021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900535-24D6-B346-97C0-0CE281D82459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>
            <a:off x="5911010" y="2953022"/>
            <a:ext cx="717352" cy="610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C5227C-5D69-0242-8C10-D65FFED28FF6}"/>
              </a:ext>
            </a:extLst>
          </p:cNvPr>
          <p:cNvCxnSpPr>
            <a:cxnSpLocks/>
            <a:stCxn id="11" idx="3"/>
            <a:endCxn id="100" idx="3"/>
          </p:cNvCxnSpPr>
          <p:nvPr/>
        </p:nvCxnSpPr>
        <p:spPr>
          <a:xfrm flipH="1">
            <a:off x="7233823" y="5690773"/>
            <a:ext cx="568663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28D4DC-55E7-6541-809A-A03CDC1528A2}"/>
              </a:ext>
            </a:extLst>
          </p:cNvPr>
          <p:cNvCxnSpPr>
            <a:cxnSpLocks/>
            <a:stCxn id="11" idx="5"/>
            <a:endCxn id="75" idx="1"/>
          </p:cNvCxnSpPr>
          <p:nvPr/>
        </p:nvCxnSpPr>
        <p:spPr>
          <a:xfrm>
            <a:off x="8703778" y="5690773"/>
            <a:ext cx="443146" cy="4676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B90900-955D-BD49-9684-7E59529276EA}"/>
              </a:ext>
            </a:extLst>
          </p:cNvPr>
          <p:cNvSpPr txBox="1"/>
          <p:nvPr/>
        </p:nvSpPr>
        <p:spPr>
          <a:xfrm>
            <a:off x="422826" y="4390752"/>
            <a:ext cx="2997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Susceptible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= Exposed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Infected/Undetected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Infected/Detected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= Hospitalized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 = ICU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= Ventilated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Death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Recovered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AA64-A80F-EB46-B03C-2F38D77EE2EA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573003" y="691311"/>
            <a:ext cx="2955659" cy="1233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53EC9C-A0AE-0F43-B688-E54B73750BF2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>
            <a:off x="7240986" y="4185622"/>
            <a:ext cx="561500" cy="623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109C743-6B91-0545-A122-1113EA849E11}"/>
              </a:ext>
            </a:extLst>
          </p:cNvPr>
          <p:cNvSpPr/>
          <p:nvPr/>
        </p:nvSpPr>
        <p:spPr>
          <a:xfrm>
            <a:off x="5298385" y="170846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ED78A7-2497-7243-9AF1-25609FA07F16}"/>
              </a:ext>
            </a:extLst>
          </p:cNvPr>
          <p:cNvSpPr/>
          <p:nvPr/>
        </p:nvSpPr>
        <p:spPr>
          <a:xfrm>
            <a:off x="6015737" y="3563342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58CA35-7F04-8749-AA4F-9D0408BC296F}"/>
              </a:ext>
            </a:extLst>
          </p:cNvPr>
          <p:cNvSpPr/>
          <p:nvPr/>
        </p:nvSpPr>
        <p:spPr>
          <a:xfrm>
            <a:off x="914692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7DF790-485B-1D4F-A1C9-7B78BD0DAB2D}"/>
              </a:ext>
            </a:extLst>
          </p:cNvPr>
          <p:cNvSpPr/>
          <p:nvPr/>
        </p:nvSpPr>
        <p:spPr>
          <a:xfrm>
            <a:off x="6008574" y="5536166"/>
            <a:ext cx="1225249" cy="12445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719B-0050-6445-B0BE-838ADDD88314}"/>
              </a:ext>
            </a:extLst>
          </p:cNvPr>
          <p:cNvSpPr/>
          <p:nvPr/>
        </p:nvSpPr>
        <p:spPr>
          <a:xfrm>
            <a:off x="2001466" y="1764114"/>
            <a:ext cx="183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μ(</a:t>
            </a:r>
            <a:r>
              <a: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</a:t>
            </a:r>
            <a:r>
              <a:rPr lang="el-GR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28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32100-ED92-684C-8050-F896316FCFBB}"/>
              </a:ext>
            </a:extLst>
          </p:cNvPr>
          <p:cNvSpPr/>
          <p:nvPr/>
        </p:nvSpPr>
        <p:spPr>
          <a:xfrm>
            <a:off x="5730349" y="2965794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27E5-ACBC-934A-82EF-07C8FD320711}"/>
              </a:ext>
            </a:extLst>
          </p:cNvPr>
          <p:cNvSpPr/>
          <p:nvPr/>
        </p:nvSpPr>
        <p:spPr>
          <a:xfrm>
            <a:off x="7406244" y="1821483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α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B0DBFF-6A3F-1347-9418-C23A9D21612F}"/>
              </a:ext>
            </a:extLst>
          </p:cNvPr>
          <p:cNvSpPr/>
          <p:nvPr/>
        </p:nvSpPr>
        <p:spPr>
          <a:xfrm>
            <a:off x="7269123" y="449734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53CF54-0D34-3840-9176-E4383E0F2DF3}"/>
              </a:ext>
            </a:extLst>
          </p:cNvPr>
          <p:cNvSpPr/>
          <p:nvPr/>
        </p:nvSpPr>
        <p:spPr>
          <a:xfrm>
            <a:off x="7725635" y="2903087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κ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DE244-D966-6E4E-92CE-B461815A03B0}"/>
              </a:ext>
            </a:extLst>
          </p:cNvPr>
          <p:cNvSpPr/>
          <p:nvPr/>
        </p:nvSpPr>
        <p:spPr>
          <a:xfrm>
            <a:off x="8582987" y="58615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4B0B0-E64E-F742-9291-824B512DCDF3}"/>
              </a:ext>
            </a:extLst>
          </p:cNvPr>
          <p:cNvSpPr/>
          <p:nvPr/>
        </p:nvSpPr>
        <p:spPr>
          <a:xfrm>
            <a:off x="8950563" y="3771662"/>
            <a:ext cx="715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</a:t>
            </a:r>
            <a:r>
              <a:rPr lang="el-GR" sz="3200" dirty="0">
                <a:solidFill>
                  <a:srgbClr val="C00000"/>
                </a:solidFill>
                <a:latin typeface="STIXGeneral-Italic" pitchFamily="2" charset="2"/>
              </a:rPr>
              <a:t>δ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8AA6D-18B0-BB42-8804-6FB3D46B5BC6}"/>
              </a:ext>
            </a:extLst>
          </p:cNvPr>
          <p:cNvSpPr/>
          <p:nvPr/>
        </p:nvSpPr>
        <p:spPr>
          <a:xfrm>
            <a:off x="4332350" y="966166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1-r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421C8F-A07D-834A-93F9-EC8353510731}"/>
              </a:ext>
            </a:extLst>
          </p:cNvPr>
          <p:cNvSpPr/>
          <p:nvPr/>
        </p:nvSpPr>
        <p:spPr>
          <a:xfrm>
            <a:off x="4661346" y="1812297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IXGeneral-Italic" pitchFamily="2" charset="2"/>
              </a:rPr>
              <a:t>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6BDAF-09F5-B24C-83B5-80CBE982D58D}"/>
              </a:ext>
            </a:extLst>
          </p:cNvPr>
          <p:cNvSpPr/>
          <p:nvPr/>
        </p:nvSpPr>
        <p:spPr>
          <a:xfrm>
            <a:off x="3171520" y="95117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Proportion of illnesses that are detected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380FA7-07D8-D746-B98D-D68E9AFDAA3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163202" y="1018447"/>
            <a:ext cx="498144" cy="90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0852170-3B1A-184D-B094-F37452EE670F}"/>
              </a:ext>
            </a:extLst>
          </p:cNvPr>
          <p:cNvSpPr/>
          <p:nvPr/>
        </p:nvSpPr>
        <p:spPr>
          <a:xfrm>
            <a:off x="688945" y="167213"/>
            <a:ext cx="1983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Transmission reduction factor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B81772-F987-6E4B-91AD-37C0F65DBF89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680627" y="1090543"/>
            <a:ext cx="681249" cy="83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08E742-D8B3-C446-AA3E-28E0AE13A8F1}"/>
              </a:ext>
            </a:extLst>
          </p:cNvPr>
          <p:cNvCxnSpPr>
            <a:cxnSpLocks/>
          </p:cNvCxnSpPr>
          <p:nvPr/>
        </p:nvCxnSpPr>
        <p:spPr>
          <a:xfrm flipV="1">
            <a:off x="2204620" y="2188276"/>
            <a:ext cx="512810" cy="82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8E75686-2FD1-3546-935C-7D08D0B1B934}"/>
              </a:ext>
            </a:extLst>
          </p:cNvPr>
          <p:cNvSpPr/>
          <p:nvPr/>
        </p:nvSpPr>
        <p:spPr>
          <a:xfrm>
            <a:off x="1158513" y="3021409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Infectivity rate</a:t>
            </a:r>
          </a:p>
          <a:p>
            <a:pPr fontAlgn="t"/>
            <a:r>
              <a:rPr lang="el-GR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R0</a:t>
            </a:r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A7A8EB-825D-DD49-B5ED-22EB6FA57E6E}"/>
              </a:ext>
            </a:extLst>
          </p:cNvPr>
          <p:cNvSpPr/>
          <p:nvPr/>
        </p:nvSpPr>
        <p:spPr>
          <a:xfrm>
            <a:off x="9992235" y="229645"/>
            <a:ext cx="198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1959944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F36BE1-B6B2-644C-945A-9C42B84A64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45" y="-33868"/>
            <a:ext cx="8303254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8A4CB-9217-8C4B-9999-09228D54ABF5}"/>
              </a:ext>
            </a:extLst>
          </p:cNvPr>
          <p:cNvCxnSpPr>
            <a:cxnSpLocks/>
          </p:cNvCxnSpPr>
          <p:nvPr/>
        </p:nvCxnSpPr>
        <p:spPr>
          <a:xfrm flipV="1">
            <a:off x="5574389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504AB-B0F7-394A-8B15-AA84A5A38444}"/>
              </a:ext>
            </a:extLst>
          </p:cNvPr>
          <p:cNvSpPr/>
          <p:nvPr/>
        </p:nvSpPr>
        <p:spPr>
          <a:xfrm>
            <a:off x="7707408" y="203207"/>
            <a:ext cx="867593" cy="6059046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0C5B4-1FBE-1A44-9FA2-D420D4E36A8D}"/>
              </a:ext>
            </a:extLst>
          </p:cNvPr>
          <p:cNvSpPr txBox="1"/>
          <p:nvPr/>
        </p:nvSpPr>
        <p:spPr>
          <a:xfrm>
            <a:off x="4162892" y="348003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3A197-7A91-3740-AFA2-569D192F6F6F}"/>
              </a:ext>
            </a:extLst>
          </p:cNvPr>
          <p:cNvSpPr txBox="1"/>
          <p:nvPr/>
        </p:nvSpPr>
        <p:spPr>
          <a:xfrm>
            <a:off x="7715010" y="941357"/>
            <a:ext cx="937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7DD6C-5532-DA4C-9E5B-91F0412E1D82}"/>
              </a:ext>
            </a:extLst>
          </p:cNvPr>
          <p:cNvCxnSpPr>
            <a:cxnSpLocks/>
          </p:cNvCxnSpPr>
          <p:nvPr/>
        </p:nvCxnSpPr>
        <p:spPr>
          <a:xfrm flipV="1">
            <a:off x="6999511" y="261257"/>
            <a:ext cx="0" cy="5991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750AD0-F2B1-6D47-AE7D-AA452E732EC2}"/>
              </a:ext>
            </a:extLst>
          </p:cNvPr>
          <p:cNvSpPr txBox="1"/>
          <p:nvPr/>
        </p:nvSpPr>
        <p:spPr>
          <a:xfrm>
            <a:off x="5904607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EDF452-3C92-2044-98AB-65E7A9668FBC}"/>
              </a:ext>
            </a:extLst>
          </p:cNvPr>
          <p:cNvCxnSpPr>
            <a:cxnSpLocks/>
          </p:cNvCxnSpPr>
          <p:nvPr/>
        </p:nvCxnSpPr>
        <p:spPr>
          <a:xfrm flipV="1">
            <a:off x="3596454" y="261257"/>
            <a:ext cx="0" cy="599131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1CD9BA-22D6-674F-878A-10A2029BF332}"/>
              </a:ext>
            </a:extLst>
          </p:cNvPr>
          <p:cNvSpPr txBox="1"/>
          <p:nvPr/>
        </p:nvSpPr>
        <p:spPr>
          <a:xfrm>
            <a:off x="7218430" y="358889"/>
            <a:ext cx="788664" cy="2308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21CE30-31F3-9641-A5DD-2FF90FB84F9C}"/>
              </a:ext>
            </a:extLst>
          </p:cNvPr>
          <p:cNvGrpSpPr/>
          <p:nvPr/>
        </p:nvGrpSpPr>
        <p:grpSpPr>
          <a:xfrm>
            <a:off x="9041605" y="1937699"/>
            <a:ext cx="1444894" cy="963614"/>
            <a:chOff x="8630503" y="1950666"/>
            <a:chExt cx="1444894" cy="9636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2111F9-8F15-8F40-9826-6FB258A6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8" r="50434" b="94741"/>
            <a:stretch/>
          </p:blipFill>
          <p:spPr>
            <a:xfrm>
              <a:off x="8664012" y="1950666"/>
              <a:ext cx="1170270" cy="4816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A7F293-9254-B244-AEBD-3E0FD52AB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3" t="1666" r="34418" b="94741"/>
            <a:stretch/>
          </p:blipFill>
          <p:spPr>
            <a:xfrm>
              <a:off x="8630503" y="2378533"/>
              <a:ext cx="1340778" cy="32911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B83FFE-AD26-1D4D-A245-8C20F6B52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44" t="1765" r="26913" b="94741"/>
            <a:stretch/>
          </p:blipFill>
          <p:spPr>
            <a:xfrm>
              <a:off x="9338744" y="2594282"/>
              <a:ext cx="736653" cy="319998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C86AE7-EDEE-4140-AE3C-6D495AB746AC}"/>
              </a:ext>
            </a:extLst>
          </p:cNvPr>
          <p:cNvCxnSpPr/>
          <p:nvPr/>
        </p:nvCxnSpPr>
        <p:spPr>
          <a:xfrm>
            <a:off x="2506133" y="5057422"/>
            <a:ext cx="620888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981F3-84EF-A64B-8C6B-09D4FCD0878B}"/>
              </a:ext>
            </a:extLst>
          </p:cNvPr>
          <p:cNvSpPr txBox="1"/>
          <p:nvPr/>
        </p:nvSpPr>
        <p:spPr>
          <a:xfrm>
            <a:off x="3343749" y="675097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19-Mar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575896-E73C-8643-93DA-6BF72F538C53}"/>
              </a:ext>
            </a:extLst>
          </p:cNvPr>
          <p:cNvSpPr txBox="1"/>
          <p:nvPr/>
        </p:nvSpPr>
        <p:spPr>
          <a:xfrm>
            <a:off x="5264441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8-May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AD786-570D-9448-BAAF-83DE1BE1A43B}"/>
              </a:ext>
            </a:extLst>
          </p:cNvPr>
          <p:cNvSpPr txBox="1"/>
          <p:nvPr/>
        </p:nvSpPr>
        <p:spPr>
          <a:xfrm>
            <a:off x="6656996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12-Jun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C605F-4919-9143-A303-532BD184EC14}"/>
              </a:ext>
            </a:extLst>
          </p:cNvPr>
          <p:cNvSpPr txBox="1"/>
          <p:nvPr/>
        </p:nvSpPr>
        <p:spPr>
          <a:xfrm>
            <a:off x="7408113" y="677748"/>
            <a:ext cx="560230" cy="215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28-Jun</a:t>
            </a:r>
          </a:p>
        </p:txBody>
      </p:sp>
    </p:spTree>
    <p:extLst>
      <p:ext uri="{BB962C8B-B14F-4D97-AF65-F5344CB8AC3E}">
        <p14:creationId xmlns:p14="http://schemas.microsoft.com/office/powerpoint/2010/main" val="20748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1C53-7E7C-D842-8C5E-FE06007D8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16" y="1984472"/>
            <a:ext cx="3683132" cy="1146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Available data: </a:t>
            </a:r>
          </a:p>
          <a:p>
            <a:pPr marL="0" indent="0">
              <a:buNone/>
            </a:pPr>
            <a:r>
              <a:rPr lang="en-US" sz="2200" dirty="0"/>
              <a:t>Marginal probability of COVID outcome given </a:t>
            </a:r>
            <a:r>
              <a:rPr lang="en-US" sz="2200" b="1" dirty="0"/>
              <a:t>single risk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662A3-D655-ED4A-9300-A222C2D3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E69C8D-A05F-E549-A422-4B26C5ECFD43}"/>
              </a:ext>
            </a:extLst>
          </p:cNvPr>
          <p:cNvSpPr txBox="1">
            <a:spLocks/>
          </p:cNvSpPr>
          <p:nvPr/>
        </p:nvSpPr>
        <p:spPr>
          <a:xfrm>
            <a:off x="4909800" y="2028764"/>
            <a:ext cx="4471262" cy="1225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Statistical model: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Joint probability of COVID outcome given </a:t>
            </a:r>
            <a:r>
              <a:rPr lang="en-US" sz="2200" b="1" dirty="0"/>
              <a:t>combinations of risk factors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3202C-9B95-AE42-9BAA-321656F89DC1}"/>
              </a:ext>
            </a:extLst>
          </p:cNvPr>
          <p:cNvSpPr/>
          <p:nvPr/>
        </p:nvSpPr>
        <p:spPr>
          <a:xfrm>
            <a:off x="3240491" y="4032539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Illness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1E069-A5B0-2241-B717-8A96C6F19785}"/>
              </a:ext>
            </a:extLst>
          </p:cNvPr>
          <p:cNvSpPr/>
          <p:nvPr/>
        </p:nvSpPr>
        <p:spPr>
          <a:xfrm>
            <a:off x="5283038" y="4032539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Hospital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066BD-B6D3-4B48-A0C6-C88A5872EA0C}"/>
              </a:ext>
            </a:extLst>
          </p:cNvPr>
          <p:cNvSpPr/>
          <p:nvPr/>
        </p:nvSpPr>
        <p:spPr>
          <a:xfrm>
            <a:off x="7172823" y="4032539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Pr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Death</a:t>
            </a:r>
            <a:r>
              <a:rPr lang="en-US" dirty="0" err="1">
                <a:solidFill>
                  <a:srgbClr val="C00000"/>
                </a:solidFill>
                <a:latin typeface="STIXVariants" pitchFamily="2" charset="2"/>
              </a:rPr>
              <a:t>|</a:t>
            </a:r>
            <a:r>
              <a:rPr lang="en-US" dirty="0" err="1">
                <a:solidFill>
                  <a:srgbClr val="C00000"/>
                </a:solidFill>
                <a:latin typeface="STIXGeneral-Italic" pitchFamily="2" charset="2"/>
              </a:rPr>
              <a:t>ICU</a:t>
            </a:r>
            <a:r>
              <a:rPr lang="en-US" dirty="0">
                <a:solidFill>
                  <a:srgbClr val="C00000"/>
                </a:solidFill>
                <a:latin typeface="STIXGeneral-Regular" pitchFamily="2" charset="2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F54A37-7075-024C-BB1D-6A9943F5FFE9}"/>
              </a:ext>
            </a:extLst>
          </p:cNvPr>
          <p:cNvCxnSpPr>
            <a:cxnSpLocks/>
          </p:cNvCxnSpPr>
          <p:nvPr/>
        </p:nvCxnSpPr>
        <p:spPr>
          <a:xfrm flipH="1">
            <a:off x="2789695" y="4803768"/>
            <a:ext cx="1417324" cy="590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0D4CF9-4DEC-7C47-832C-EFDDA576BC16}"/>
              </a:ext>
            </a:extLst>
          </p:cNvPr>
          <p:cNvCxnSpPr>
            <a:cxnSpLocks/>
          </p:cNvCxnSpPr>
          <p:nvPr/>
        </p:nvCxnSpPr>
        <p:spPr>
          <a:xfrm>
            <a:off x="7621540" y="4733883"/>
            <a:ext cx="1281713" cy="66051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0679099-7B73-1E45-A160-2E5619CD1AE1}"/>
              </a:ext>
            </a:extLst>
          </p:cNvPr>
          <p:cNvSpPr txBox="1">
            <a:spLocks/>
          </p:cNvSpPr>
          <p:nvPr/>
        </p:nvSpPr>
        <p:spPr>
          <a:xfrm>
            <a:off x="1000996" y="5558236"/>
            <a:ext cx="2289343" cy="1146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Prior distributions</a:t>
            </a:r>
            <a:endParaRPr lang="en-US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CF8894-D7F9-854B-B61B-440B8134C359}"/>
              </a:ext>
            </a:extLst>
          </p:cNvPr>
          <p:cNvSpPr txBox="1">
            <a:spLocks/>
          </p:cNvSpPr>
          <p:nvPr/>
        </p:nvSpPr>
        <p:spPr>
          <a:xfrm>
            <a:off x="8903253" y="5618574"/>
            <a:ext cx="3086816" cy="1146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Post-hoc stratified analysis of risk factors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D6C9B1-A8D9-814D-8B1F-4CEF1E56B8B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202948" y="2547412"/>
            <a:ext cx="574666" cy="10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D15975-C1E8-7343-87AF-6416D810E0EE}"/>
              </a:ext>
            </a:extLst>
          </p:cNvPr>
          <p:cNvCxnSpPr/>
          <p:nvPr/>
        </p:nvCxnSpPr>
        <p:spPr>
          <a:xfrm>
            <a:off x="6096000" y="3429000"/>
            <a:ext cx="0" cy="5354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513A88-DD7D-5540-914D-5B5DA96C3610}"/>
              </a:ext>
            </a:extLst>
          </p:cNvPr>
          <p:cNvCxnSpPr/>
          <p:nvPr/>
        </p:nvCxnSpPr>
        <p:spPr>
          <a:xfrm flipH="1">
            <a:off x="4857008" y="3429000"/>
            <a:ext cx="1116280" cy="5354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9AE313-BB7D-E84F-B136-DC1928A9665A}"/>
              </a:ext>
            </a:extLst>
          </p:cNvPr>
          <p:cNvCxnSpPr/>
          <p:nvPr/>
        </p:nvCxnSpPr>
        <p:spPr>
          <a:xfrm>
            <a:off x="6282478" y="3445076"/>
            <a:ext cx="1278882" cy="555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839B933-654C-0943-8329-3090BEE47102}"/>
              </a:ext>
            </a:extLst>
          </p:cNvPr>
          <p:cNvSpPr txBox="1">
            <a:spLocks/>
          </p:cNvSpPr>
          <p:nvPr/>
        </p:nvSpPr>
        <p:spPr>
          <a:xfrm>
            <a:off x="4861199" y="5512797"/>
            <a:ext cx="2289343" cy="1146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Epidemic model</a:t>
            </a:r>
            <a:endParaRPr lang="en-US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681FB-8580-5348-818A-D526666B8DCA}"/>
              </a:ext>
            </a:extLst>
          </p:cNvPr>
          <p:cNvCxnSpPr>
            <a:cxnSpLocks/>
          </p:cNvCxnSpPr>
          <p:nvPr/>
        </p:nvCxnSpPr>
        <p:spPr>
          <a:xfrm flipV="1">
            <a:off x="3735523" y="5729259"/>
            <a:ext cx="916458" cy="101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30D9D7-6BD1-BB4B-B561-C41894AB5F0E}"/>
              </a:ext>
            </a:extLst>
          </p:cNvPr>
          <p:cNvCxnSpPr>
            <a:cxnSpLocks/>
          </p:cNvCxnSpPr>
          <p:nvPr/>
        </p:nvCxnSpPr>
        <p:spPr>
          <a:xfrm flipV="1">
            <a:off x="7283325" y="5729259"/>
            <a:ext cx="916458" cy="101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40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762CF-6ABA-1B49-8250-CA2A114B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A3F77-8B98-9449-8DE6-6F685AF77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r="28152" b="94741"/>
          <a:stretch/>
        </p:blipFill>
        <p:spPr>
          <a:xfrm>
            <a:off x="4573308" y="1947050"/>
            <a:ext cx="2404427" cy="3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9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9A6C5-2810-CB47-9894-19A1F065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" y="143007"/>
            <a:ext cx="6213343" cy="62133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324CE6-3CB3-574D-88DB-D334F1608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01" y="298728"/>
            <a:ext cx="5901899" cy="59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1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6B703-D3F4-F743-B24A-F02B26340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1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7BC-9A33-BA43-9B8C-9BF39419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8A304-6B2A-0C42-BAA9-D66435E26181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65ADEF-8B00-5545-82EF-26B7956B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1" y="0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E1804-49C0-ED41-92BD-EB939DA51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8957"/>
            <a:ext cx="5640086" cy="56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394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74794</TotalTime>
  <Words>4801</Words>
  <Application>Microsoft Macintosh PowerPoint</Application>
  <PresentationFormat>Widescreen</PresentationFormat>
  <Paragraphs>482</Paragraphs>
  <Slides>40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Century Gothic</vt:lpstr>
      <vt:lpstr>Courier New</vt:lpstr>
      <vt:lpstr>STIXGeneral-Italic</vt:lpstr>
      <vt:lpstr>STIXGeneral-Regular</vt:lpstr>
      <vt:lpstr>STIXVariants</vt:lpstr>
      <vt:lpstr>2_Office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Incorporation of risk factors in a stochastic epidemiological COVID-19 model for Los Angeles County</dc:title>
  <dc:creator>Abigail Horn</dc:creator>
  <cp:lastModifiedBy>Abigail Horn</cp:lastModifiedBy>
  <cp:revision>207</cp:revision>
  <dcterms:created xsi:type="dcterms:W3CDTF">2020-06-19T05:55:34Z</dcterms:created>
  <dcterms:modified xsi:type="dcterms:W3CDTF">2020-11-12T20:06:43Z</dcterms:modified>
</cp:coreProperties>
</file>